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12"/>
  </p:notesMasterIdLst>
  <p:handoutMasterIdLst>
    <p:handoutMasterId r:id="rId13"/>
  </p:handoutMasterIdLst>
  <p:sldIdLst>
    <p:sldId id="296" r:id="rId3"/>
    <p:sldId id="291" r:id="rId4"/>
    <p:sldId id="271" r:id="rId5"/>
    <p:sldId id="306" r:id="rId6"/>
    <p:sldId id="314" r:id="rId7"/>
    <p:sldId id="313" r:id="rId8"/>
    <p:sldId id="289" r:id="rId9"/>
    <p:sldId id="311" r:id="rId10"/>
    <p:sldId id="312" r:id="rId11"/>
  </p:sldIdLst>
  <p:sldSz cx="9144000" cy="6858000" type="screen4x3"/>
  <p:notesSz cx="9939338" cy="143684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FFFFFF"/>
    <a:srgbClr val="686866"/>
    <a:srgbClr val="BEBEBE"/>
    <a:srgbClr val="7F8083"/>
    <a:srgbClr val="2121F4"/>
    <a:srgbClr val="BFBFBF"/>
    <a:srgbClr val="FFFFCC"/>
    <a:srgbClr val="5786C0"/>
    <a:srgbClr val="DD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3318" autoAdjust="0"/>
  </p:normalViewPr>
  <p:slideViewPr>
    <p:cSldViewPr>
      <p:cViewPr varScale="1">
        <p:scale>
          <a:sx n="46" d="100"/>
          <a:sy n="46" d="100"/>
        </p:scale>
        <p:origin x="9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414" y="-132"/>
      </p:cViewPr>
      <p:guideLst>
        <p:guide orient="horz" pos="452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EC5A6825-2EF0-4142-8F84-921F7BF943B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9057" cy="716013"/>
          </a:xfrm>
          <a:prstGeom prst="rect">
            <a:avLst/>
          </a:prstGeom>
          <a:noFill/>
          <a:ln>
            <a:noFill/>
          </a:ln>
        </p:spPr>
        <p:txBody>
          <a:bodyPr vert="horz" wrap="square" lIns="138858" tIns="69432" rIns="138858" bIns="69432" numCol="1" anchor="t" anchorCtr="0" compatLnSpc="1">
            <a:prstTxWarp prst="textNoShape">
              <a:avLst/>
            </a:prstTxWarp>
          </a:bodyPr>
          <a:lstStyle>
            <a:lvl1pPr defTabSz="1282610" eaLnBrk="1" hangingPunct="1">
              <a:defRPr sz="18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0445DD2-3CCE-4442-A804-DDEFC6424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5627964" y="0"/>
            <a:ext cx="4309057" cy="716013"/>
          </a:xfrm>
          <a:prstGeom prst="rect">
            <a:avLst/>
          </a:prstGeom>
          <a:noFill/>
          <a:ln>
            <a:noFill/>
          </a:ln>
        </p:spPr>
        <p:txBody>
          <a:bodyPr vert="horz" wrap="square" lIns="138858" tIns="69432" rIns="138858" bIns="69432" numCol="1" anchor="t" anchorCtr="0" compatLnSpc="1">
            <a:prstTxWarp prst="textNoShape">
              <a:avLst/>
            </a:prstTxWarp>
          </a:bodyPr>
          <a:lstStyle>
            <a:lvl1pPr algn="r" defTabSz="1282610" eaLnBrk="1" hangingPunct="1">
              <a:defRPr sz="18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B5C86DF-B028-4662-9701-1E0B7EEBF096}" type="datetimeFigureOut">
              <a:rPr lang="ja-JP" altLang="en-US"/>
              <a:pPr>
                <a:defRPr/>
              </a:pPr>
              <a:t>2025/7/22</a:t>
            </a:fld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3389EE3-D5CB-428C-977B-F908B4C45C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13650155"/>
            <a:ext cx="4309057" cy="716013"/>
          </a:xfrm>
          <a:prstGeom prst="rect">
            <a:avLst/>
          </a:prstGeom>
          <a:noFill/>
          <a:ln>
            <a:noFill/>
          </a:ln>
        </p:spPr>
        <p:txBody>
          <a:bodyPr vert="horz" wrap="square" lIns="138858" tIns="69432" rIns="138858" bIns="69432" numCol="1" anchor="b" anchorCtr="0" compatLnSpc="1">
            <a:prstTxWarp prst="textNoShape">
              <a:avLst/>
            </a:prstTxWarp>
          </a:bodyPr>
          <a:lstStyle>
            <a:lvl1pPr defTabSz="1282610" eaLnBrk="1" hangingPunct="1">
              <a:defRPr sz="18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636CA17-802A-4CE0-98D0-E7163C3E05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5627964" y="13650155"/>
            <a:ext cx="4309057" cy="716013"/>
          </a:xfrm>
          <a:prstGeom prst="rect">
            <a:avLst/>
          </a:prstGeom>
          <a:noFill/>
          <a:ln>
            <a:noFill/>
          </a:ln>
        </p:spPr>
        <p:txBody>
          <a:bodyPr vert="horz" wrap="square" lIns="138858" tIns="69432" rIns="138858" bIns="694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48697A-6917-489E-986B-6BAB106CD0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4ABFC8F8-B43A-45CF-8543-B22FEA511F3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9057" cy="716013"/>
          </a:xfrm>
          <a:prstGeom prst="rect">
            <a:avLst/>
          </a:prstGeom>
          <a:noFill/>
          <a:ln>
            <a:noFill/>
          </a:ln>
        </p:spPr>
        <p:txBody>
          <a:bodyPr vert="horz" wrap="square" lIns="138858" tIns="69432" rIns="138858" bIns="69432" numCol="1" anchor="t" anchorCtr="0" compatLnSpc="1">
            <a:prstTxWarp prst="textNoShape">
              <a:avLst/>
            </a:prstTxWarp>
          </a:bodyPr>
          <a:lstStyle>
            <a:lvl1pPr defTabSz="1282610" eaLnBrk="1" hangingPunct="1">
              <a:defRPr sz="18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7E3F8DA-8D6F-4EAF-B8E1-3E74E182D0F7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5627964" y="0"/>
            <a:ext cx="4309057" cy="716013"/>
          </a:xfrm>
          <a:prstGeom prst="rect">
            <a:avLst/>
          </a:prstGeom>
          <a:noFill/>
          <a:ln>
            <a:noFill/>
          </a:ln>
        </p:spPr>
        <p:txBody>
          <a:bodyPr vert="horz" wrap="square" lIns="138858" tIns="69432" rIns="138858" bIns="69432" numCol="1" anchor="t" anchorCtr="0" compatLnSpc="1">
            <a:prstTxWarp prst="textNoShape">
              <a:avLst/>
            </a:prstTxWarp>
          </a:bodyPr>
          <a:lstStyle>
            <a:lvl1pPr algn="r" defTabSz="1282610" eaLnBrk="1" hangingPunct="1">
              <a:defRPr sz="18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D155702-57AE-44D7-B177-4135C586A4D4}" type="datetimeFigureOut">
              <a:rPr lang="ja-JP" altLang="en-US"/>
              <a:pPr>
                <a:defRPr/>
              </a:pPr>
              <a:t>2025/7/22</a:t>
            </a:fld>
            <a:endParaRPr lang="en-US" altLang="ja-JP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2998A1CE-CE6D-4FC2-AC40-E617C0D64C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1077913"/>
            <a:ext cx="7183437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3957" tIns="71978" rIns="143957" bIns="7197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1B6D5B40-F7A5-426A-BBDC-FE245292E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94399" y="6825078"/>
            <a:ext cx="7950544" cy="646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138858" tIns="69432" rIns="138858" bIns="69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FB2AC9-9A57-48E4-BBBD-C0E2A398AF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13650155"/>
            <a:ext cx="4309057" cy="716013"/>
          </a:xfrm>
          <a:prstGeom prst="rect">
            <a:avLst/>
          </a:prstGeom>
          <a:noFill/>
          <a:ln>
            <a:noFill/>
          </a:ln>
        </p:spPr>
        <p:txBody>
          <a:bodyPr vert="horz" wrap="square" lIns="138858" tIns="69432" rIns="138858" bIns="69432" numCol="1" anchor="b" anchorCtr="0" compatLnSpc="1">
            <a:prstTxWarp prst="textNoShape">
              <a:avLst/>
            </a:prstTxWarp>
          </a:bodyPr>
          <a:lstStyle>
            <a:lvl1pPr defTabSz="1282610" eaLnBrk="1" hangingPunct="1">
              <a:defRPr sz="18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7F09181-24F7-4FD5-8D1C-9FAC2442D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5627964" y="13650155"/>
            <a:ext cx="4309057" cy="716013"/>
          </a:xfrm>
          <a:prstGeom prst="rect">
            <a:avLst/>
          </a:prstGeom>
          <a:noFill/>
          <a:ln>
            <a:noFill/>
          </a:ln>
        </p:spPr>
        <p:txBody>
          <a:bodyPr vert="horz" wrap="square" lIns="138858" tIns="69432" rIns="138858" bIns="694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340C9E-137F-4332-B43C-2CC7546922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>
            <a:extLst>
              <a:ext uri="{FF2B5EF4-FFF2-40B4-BE49-F238E27FC236}">
                <a16:creationId xmlns:a16="http://schemas.microsoft.com/office/drawing/2014/main" id="{470D9AB8-ACDD-4440-B59D-3D59EE27E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>
            <a:extLst>
              <a:ext uri="{FF2B5EF4-FFF2-40B4-BE49-F238E27FC236}">
                <a16:creationId xmlns:a16="http://schemas.microsoft.com/office/drawing/2014/main" id="{31E224FF-0CF7-46B4-B252-9B89628CF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1AD4E3EE-03A9-47A4-BAF4-1A0C4AD6B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8FF8B7D9-1B63-4F2C-989A-BCC6E17F7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>
            <a:extLst>
              <a:ext uri="{FF2B5EF4-FFF2-40B4-BE49-F238E27FC236}">
                <a16:creationId xmlns:a16="http://schemas.microsoft.com/office/drawing/2014/main" id="{57595F45-4439-4573-8C73-D280AF7BAD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 2">
            <a:extLst>
              <a:ext uri="{FF2B5EF4-FFF2-40B4-BE49-F238E27FC236}">
                <a16:creationId xmlns:a16="http://schemas.microsoft.com/office/drawing/2014/main" id="{5D793E9A-6604-4B95-8795-AE141C3E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>
            <a:extLst>
              <a:ext uri="{FF2B5EF4-FFF2-40B4-BE49-F238E27FC236}">
                <a16:creationId xmlns:a16="http://schemas.microsoft.com/office/drawing/2014/main" id="{7EF222A3-2DD2-4784-9D8B-1A3FF85B9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 2">
            <a:extLst>
              <a:ext uri="{FF2B5EF4-FFF2-40B4-BE49-F238E27FC236}">
                <a16:creationId xmlns:a16="http://schemas.microsoft.com/office/drawing/2014/main" id="{3EF6A41F-658A-4A52-A2A5-1AA659A38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>
            <a:extLst>
              <a:ext uri="{FF2B5EF4-FFF2-40B4-BE49-F238E27FC236}">
                <a16:creationId xmlns:a16="http://schemas.microsoft.com/office/drawing/2014/main" id="{2FEE989D-BD0F-491A-ADD8-755F3EC542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 2">
            <a:extLst>
              <a:ext uri="{FF2B5EF4-FFF2-40B4-BE49-F238E27FC236}">
                <a16:creationId xmlns:a16="http://schemas.microsoft.com/office/drawing/2014/main" id="{D37A8B91-5396-456E-B7D4-27604CE6C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>
            <a:extLst>
              <a:ext uri="{FF2B5EF4-FFF2-40B4-BE49-F238E27FC236}">
                <a16:creationId xmlns:a16="http://schemas.microsoft.com/office/drawing/2014/main" id="{385EDE22-D03E-47F3-878E-F15CCDD13E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 2">
            <a:extLst>
              <a:ext uri="{FF2B5EF4-FFF2-40B4-BE49-F238E27FC236}">
                <a16:creationId xmlns:a16="http://schemas.microsoft.com/office/drawing/2014/main" id="{F7B41FBE-31CF-41A0-9AD8-054A1ECB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3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3399F27-97A6-4F66-A524-CF56E7E7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8D8D-0090-4DA1-A457-A6C09D58BA9E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320C8099-FE4D-4A5B-A420-5B179BB7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5C0E45B4-B4D4-4864-A3E6-2D3EDFAB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4997-5710-4966-B860-CA5747D406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38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A888A08-14A4-4CB5-AAFB-A40FF836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C6D5-3043-4A27-8209-B3C6FDF23E8D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945D0400-7A88-450A-AD76-13781A2B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F119676-9C9B-4708-8C38-EC456E3D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6269-1E96-4542-9333-44BFAF675B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020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FB4F751-F44A-4920-9EE8-A97C91AA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3DB11-6136-417C-A252-26773846D9E8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924A75F-8865-4312-9192-672442C8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C5752FA7-FAD5-4D46-B8AD-0F8E27A6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45A5-DD81-4272-9F0A-105FFD3030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2315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00FCAC-BB0A-4646-84DB-4480AEFC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940F-3D8E-4EF8-B5B9-435E94561409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9F63C6C-7346-44B8-A4AF-E0C9F968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46F6970-859D-4A13-882F-C6419F4A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3619E-8AB2-48C9-8D45-2C56D40026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9340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75F78B-8CE1-4D2B-809D-E2C2E6E5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CA12-112F-4585-8481-97CB15D760E4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23423AF-5075-4BC7-9D6F-1A9387CB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17C1AA6-BFF1-4C0A-B5B3-722B285C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F407-790C-4CC9-B233-271CB541D9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0119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97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27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56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2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2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1A198E-60F1-4E88-8CBF-06F733F66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63312-B381-45D4-9D6B-D9020337FC4B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FB406FB-0B3A-4F1C-A1DC-DB468908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2C845D-4A24-4676-A2C0-C033DD88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3ED29-4B2C-49F8-A7F2-11215A0376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817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B5C779-AC2F-41CA-B018-12313337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CEFE-797D-49FD-A954-B1CEC01D614D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6FD01BE-E75D-4DE4-B136-5A815999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09761EE-C850-442C-8B34-3EECFBC5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0217-8C34-4D52-9BA5-0C7F1C49DE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449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7BCB2DF-CFBE-49A2-8D0C-6938E6D0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6C894-E345-4667-8990-FA3649F63DDD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9ABD6BD-51E0-41F9-8577-86984654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9A91577-4E96-4748-AEF5-9DED2110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2131-6497-423D-ABB1-479B0A576E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149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9621E151-B814-4A2C-BF27-75A03FFB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FF03-351B-4218-BCF7-7929483AEDF4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74233F2-4370-432A-9FC5-B7ED8203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2B21CDB0-F1A5-41F4-980C-F3F90F4B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5CE6-047C-4866-BABA-C5B57E9E32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540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03974D00-9B58-40D0-9BA4-C0D73F29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50F0-7FB0-4639-A313-0E71E19FA108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07CD6C4F-5250-4ECC-9FEC-6FE193F5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FB90DB8-806A-46B3-A33B-CCDF3E37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D437-1931-4B2A-AE0F-5EEDF7B25C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884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BE4FDCC1-137C-4342-B523-FA0AAED0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06BD-789A-48C5-A5CB-3B1A5D4E44F7}" type="datetime1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D7E6831F-A2F9-4C2F-AD76-7CD8B274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25918322-0211-4133-B7A8-52C57BB5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19F70-12FE-46DA-9642-BE3F7C5E9F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486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782" r:id="rId1"/>
    <p:sldLayoutId id="2147486783" r:id="rId2"/>
    <p:sldLayoutId id="2147486784" r:id="rId3"/>
    <p:sldLayoutId id="2147486798" r:id="rId4"/>
    <p:sldLayoutId id="2147486799" r:id="rId5"/>
    <p:sldLayoutId id="2147486800" r:id="rId6"/>
    <p:sldLayoutId id="2147486801" r:id="rId7"/>
    <p:sldLayoutId id="2147486802" r:id="rId8"/>
    <p:sldLayoutId id="2147486803" r:id="rId9"/>
    <p:sldLayoutId id="2147486804" r:id="rId10"/>
    <p:sldLayoutId id="2147486805" r:id="rId11"/>
    <p:sldLayoutId id="2147486806" r:id="rId12"/>
    <p:sldLayoutId id="2147486807" r:id="rId13"/>
    <p:sldLayoutId id="2147486808" r:id="rId14"/>
    <p:sldLayoutId id="2147486785" r:id="rId15"/>
    <p:sldLayoutId id="214748678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タイトル プレースホルダー 1">
            <a:extLst>
              <a:ext uri="{FF2B5EF4-FFF2-40B4-BE49-F238E27FC236}">
                <a16:creationId xmlns:a16="http://schemas.microsoft.com/office/drawing/2014/main" id="{17CBBD52-3B7A-4F36-8354-9234191106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8" name="テキスト プレースホルダー 2">
            <a:extLst>
              <a:ext uri="{FF2B5EF4-FFF2-40B4-BE49-F238E27FC236}">
                <a16:creationId xmlns:a16="http://schemas.microsoft.com/office/drawing/2014/main" id="{D4450E2A-99D7-4370-8E8C-3CC90D7F5E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DBA9B1-9C90-415B-AB11-7B2F4E099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5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93BD74-3D7D-4CA5-8508-62F03320A17E}" type="datetimeFigureOut">
              <a:rPr lang="ja-JP" altLang="en-US"/>
              <a:pPr>
                <a:defRPr/>
              </a:pPr>
              <a:t>2025/7/22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0EBB6C-87CA-4F8C-88B6-CA37B561C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9600" y="6356350"/>
            <a:ext cx="53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B63A9"/>
                </a:solidFill>
                <a:latin typeface="55 Helvetica Roman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Copyright(C)2014-SG MOVING CO.,LTD. All rights reserved.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0B33FD-7501-4566-9D7D-C8ADFE98C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35825" y="6356350"/>
            <a:ext cx="14509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8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783DD2-D749-43D5-8153-AB753DD497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0BBD1F-C38A-FD22-1639-703D5B4A87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7" y="260648"/>
            <a:ext cx="2460885" cy="6426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22041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44083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66124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88165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15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jp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osakadaikyo.or.jp/sghumony" TargetMode="External"/><Relationship Id="rId4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F63FF30-996C-4164-AA8E-8148CF53B8FA}"/>
              </a:ext>
            </a:extLst>
          </p:cNvPr>
          <p:cNvSpPr txBox="1">
            <a:spLocks noChangeArrowheads="1"/>
          </p:cNvSpPr>
          <p:nvPr/>
        </p:nvSpPr>
        <p:spPr>
          <a:xfrm>
            <a:off x="971550" y="2647950"/>
            <a:ext cx="7531100" cy="10699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                          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のご提案</a:t>
            </a:r>
            <a:endParaRPr lang="en-US" altLang="ja-JP" sz="3600" b="1" dirty="0">
              <a:solidFill>
                <a:schemeClr val="accent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</p:txBody>
      </p:sp>
      <p:pic>
        <p:nvPicPr>
          <p:cNvPr id="17411" name="図 12">
            <a:extLst>
              <a:ext uri="{FF2B5EF4-FFF2-40B4-BE49-F238E27FC236}">
                <a16:creationId xmlns:a16="http://schemas.microsoft.com/office/drawing/2014/main" id="{1DC4A84F-2DA5-4CA2-AFCA-8853ACD40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47950"/>
            <a:ext cx="4641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テキスト ボックス 1">
            <a:extLst>
              <a:ext uri="{FF2B5EF4-FFF2-40B4-BE49-F238E27FC236}">
                <a16:creationId xmlns:a16="http://schemas.microsoft.com/office/drawing/2014/main" id="{7364032E-B9D8-4CE6-92E3-159E1E73F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6610350"/>
            <a:ext cx="7024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700" dirty="0"/>
              <a:t>2025</a:t>
            </a:r>
            <a:r>
              <a:rPr lang="ja-JP" altLang="en-US" sz="700" dirty="0"/>
              <a:t>年</a:t>
            </a:r>
            <a:r>
              <a:rPr lang="en-US" altLang="ja-JP" sz="700" dirty="0"/>
              <a:t>1</a:t>
            </a:r>
            <a:r>
              <a:rPr lang="ja-JP" altLang="en-US" sz="700" dirty="0"/>
              <a:t>月版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EA0B22A-5BD5-409E-956C-B80473D2FC51}"/>
              </a:ext>
            </a:extLst>
          </p:cNvPr>
          <p:cNvSpPr txBox="1">
            <a:spLocks noChangeArrowheads="1"/>
          </p:cNvSpPr>
          <p:nvPr/>
        </p:nvSpPr>
        <p:spPr>
          <a:xfrm>
            <a:off x="-53975" y="3459163"/>
            <a:ext cx="9144000" cy="668337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～ 電報・生花の手配業務を</a:t>
            </a:r>
            <a:r>
              <a:rPr lang="ja-JP" altLang="en-US" sz="2400" b="1" dirty="0">
                <a:solidFill>
                  <a:srgbClr val="25406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簡単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便利に、コスト削減 ～</a:t>
            </a:r>
            <a:endParaRPr lang="ja-JP" altLang="ja-JP" sz="2400" b="1" dirty="0">
              <a:solidFill>
                <a:schemeClr val="accent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0E39C4-E6B5-FAEE-BA1B-D2A4C2E43C2E}"/>
              </a:ext>
            </a:extLst>
          </p:cNvPr>
          <p:cNvSpPr txBox="1"/>
          <p:nvPr/>
        </p:nvSpPr>
        <p:spPr>
          <a:xfrm>
            <a:off x="2406182" y="5157192"/>
            <a:ext cx="4331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254061"/>
                </a:solidFill>
              </a:rPr>
              <a:t>佐川ヒューモニー株式会社</a:t>
            </a:r>
            <a:r>
              <a:rPr lang="ja-JP" altLang="en-US" dirty="0">
                <a:solidFill>
                  <a:srgbClr val="254061"/>
                </a:solidFill>
              </a:rPr>
              <a:t>　営業部営業課</a:t>
            </a:r>
            <a:endParaRPr lang="en-US" altLang="ja-JP" dirty="0">
              <a:solidFill>
                <a:srgbClr val="254061"/>
              </a:solidFill>
            </a:endParaRPr>
          </a:p>
          <a:p>
            <a:pPr algn="ctr"/>
            <a:r>
              <a:rPr kumimoji="1" lang="ja-JP" altLang="en-US" dirty="0">
                <a:solidFill>
                  <a:srgbClr val="254061"/>
                </a:solidFill>
              </a:rPr>
              <a:t>鈴木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7B50AFD6-64B8-4C38-9DA9-A28044B64481}"/>
              </a:ext>
            </a:extLst>
          </p:cNvPr>
          <p:cNvSpPr/>
          <p:nvPr/>
        </p:nvSpPr>
        <p:spPr>
          <a:xfrm>
            <a:off x="6132513" y="752475"/>
            <a:ext cx="2400300" cy="2244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459" name="Rectangle 17">
            <a:extLst>
              <a:ext uri="{FF2B5EF4-FFF2-40B4-BE49-F238E27FC236}">
                <a16:creationId xmlns:a16="http://schemas.microsoft.com/office/drawing/2014/main" id="{F43E16E8-4F35-49DC-87F2-E6960B7D1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1075"/>
            <a:ext cx="86645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会社名　　　：　佐川ヒューモニー株式会社</a:t>
            </a:r>
          </a:p>
          <a:p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創　業　　　：　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2002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</a:p>
          <a:p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所在地　　　：　本社　　　：　東京都江東区新砂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2-2-8</a:t>
            </a:r>
          </a:p>
          <a:p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大阪支社　：　大阪府</a:t>
            </a:r>
            <a:r>
              <a:rPr kumimoji="0" lang="zh-CN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大阪市此花区島屋</a:t>
            </a:r>
            <a:r>
              <a:rPr kumimoji="0" lang="en-US" altLang="zh-CN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4-4-51</a:t>
            </a:r>
            <a:endParaRPr kumimoji="0" lang="en-US" altLang="ja-JP" sz="12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許認可　　　：　</a:t>
            </a:r>
            <a:r>
              <a:rPr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特定信書便事業許可　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(2004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プライバシーマーク　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(2006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第一種貨物利用運送事業登録</a:t>
            </a:r>
            <a:r>
              <a:rPr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近運自貨第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516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号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 （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2003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0"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月）</a:t>
            </a:r>
            <a:endParaRPr kumimoji="0" lang="en-US" altLang="ja-JP" sz="12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0"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事業内容　　：　特定信書便事業、インターネットによる慶弔関連通信販売事業 他</a:t>
            </a:r>
          </a:p>
          <a:p>
            <a:pPr>
              <a:lnSpc>
                <a:spcPct val="130000"/>
              </a:lnSpc>
            </a:pPr>
            <a:endParaRPr lang="en-US" altLang="ja-JP" sz="110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>
              <a:lnSpc>
                <a:spcPct val="130000"/>
              </a:lnSpc>
            </a:pPr>
            <a:endParaRPr lang="en-US" altLang="ja-JP" sz="110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600">
                <a:latin typeface="游ゴシック" panose="020B0400000000000000" pitchFamily="50" charset="-128"/>
                <a:ea typeface="游ゴシック" panose="020B0400000000000000" pitchFamily="50" charset="-128"/>
              </a:rPr>
              <a:t>■主な取引先　全社利用企業</a:t>
            </a:r>
            <a:r>
              <a:rPr lang="ja-JP" altLang="ja-JP" sz="140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1400">
                <a:latin typeface="游ゴシック" panose="020B0400000000000000" pitchFamily="50" charset="-128"/>
                <a:ea typeface="游ゴシック" panose="020B0400000000000000" pitchFamily="50" charset="-128"/>
              </a:rPr>
              <a:t>五十音順</a:t>
            </a:r>
            <a:r>
              <a:rPr lang="ja-JP" altLang="ja-JP" sz="1400">
                <a:latin typeface="游ゴシック" panose="020B0400000000000000" pitchFamily="50" charset="-128"/>
                <a:ea typeface="游ゴシック" panose="020B0400000000000000" pitchFamily="50" charset="-128"/>
              </a:rPr>
              <a:t> ／ 略称）</a:t>
            </a:r>
            <a:endParaRPr lang="en-US" altLang="ja-JP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>
              <a:lnSpc>
                <a:spcPts val="2000"/>
              </a:lnSpc>
            </a:pPr>
            <a:endParaRPr lang="en-US" altLang="ja-JP" sz="110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r">
              <a:lnSpc>
                <a:spcPts val="2000"/>
              </a:lnSpc>
            </a:pPr>
            <a:endParaRPr lang="en-US" altLang="ja-JP" sz="110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r">
              <a:lnSpc>
                <a:spcPts val="2000"/>
              </a:lnSpc>
            </a:pPr>
            <a:endParaRPr lang="en-US" altLang="ja-JP" sz="110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r">
              <a:lnSpc>
                <a:spcPts val="2000"/>
              </a:lnSpc>
            </a:pPr>
            <a:endParaRPr lang="en-US" altLang="ja-JP" sz="10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>
              <a:lnSpc>
                <a:spcPts val="2000"/>
              </a:lnSpc>
            </a:pPr>
            <a:endParaRPr lang="en-US" altLang="ja-JP" sz="10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>
              <a:lnSpc>
                <a:spcPts val="2000"/>
              </a:lnSpc>
            </a:pPr>
            <a:endParaRPr lang="en-US" altLang="ja-JP" sz="10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>
              <a:lnSpc>
                <a:spcPts val="2000"/>
              </a:lnSpc>
            </a:pPr>
            <a:endParaRPr lang="en-US" altLang="ja-JP" sz="110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ctr">
              <a:lnSpc>
                <a:spcPts val="2000"/>
              </a:lnSpc>
            </a:pPr>
            <a:r>
              <a:rPr lang="ja-JP" altLang="en-US" sz="110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　　　　　　　　　　　　　　　　　　　　　　</a:t>
            </a:r>
            <a:endParaRPr lang="en-US" altLang="ja-JP" sz="1100" b="1">
              <a:solidFill>
                <a:schemeClr val="tx2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07A5725-7F3E-43D4-8CAF-0C6255D4C343}"/>
              </a:ext>
            </a:extLst>
          </p:cNvPr>
          <p:cNvSpPr/>
          <p:nvPr/>
        </p:nvSpPr>
        <p:spPr>
          <a:xfrm>
            <a:off x="19050" y="96838"/>
            <a:ext cx="889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61" name="テキスト ボックス 1">
            <a:extLst>
              <a:ext uri="{FF2B5EF4-FFF2-40B4-BE49-F238E27FC236}">
                <a16:creationId xmlns:a16="http://schemas.microsoft.com/office/drawing/2014/main" id="{CDAE9467-C1F6-43C5-B6B8-8E21A023E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119438"/>
            <a:ext cx="8416925" cy="1417637"/>
          </a:xfrm>
          <a:prstGeom prst="rect">
            <a:avLst/>
          </a:prstGeom>
          <a:noFill/>
          <a:ln w="9525">
            <a:solidFill>
              <a:srgbClr val="5786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0"/>
              </a:spcBef>
              <a:defRPr/>
            </a:pP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アサヒグループホールディングス ／ 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アステラス製薬 </a:t>
            </a: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／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伊藤ハム ／ 大林組 ／ オムロン ／ 学研グループ 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0"/>
              </a:spcBef>
              <a:defRPr/>
            </a:pP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キヤノンマーケティングジャパン ／ クラレ ／ 神戸製鋼所 ／ コマツ ／ 産業経済新聞社 ／ サントリーホールディングス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0"/>
              </a:spcBef>
              <a:defRPr/>
            </a:pP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清水建設 ／ 住友林業 ／ 積水化学工業 ／ 全日本空輸 ／ 第一三共 ／ 宝酒造 ／ 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TBS</a:t>
            </a: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テレビ ／ 東海旅客鉄道 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0"/>
              </a:spcBef>
              <a:defRPr/>
            </a:pP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東京地下鉄</a:t>
            </a: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／ 東芝／ ＴＯＴＯ ／ 東洋紡 ／ 戸田建設 ／ 日本たばこ産業 ／ 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BIPROGY</a:t>
            </a: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／ パイオニア ／ ブリヂストン 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三井住友海上火災保険</a:t>
            </a: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／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三菱重工業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／</a:t>
            </a: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三菱ふそうトラック・バス ／ 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Meiji</a:t>
            </a: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Seika </a:t>
            </a:r>
            <a:r>
              <a:rPr lang="ja-JP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ファルマ ／ ローソン／ 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早稲田大学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‥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他上場企業、官公庁、議員事務所など多数</a:t>
            </a:r>
            <a:endParaRPr lang="en-US" altLang="ja-JP" sz="1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9462" name="スライド番号プレースホルダー 2">
            <a:extLst>
              <a:ext uri="{FF2B5EF4-FFF2-40B4-BE49-F238E27FC236}">
                <a16:creationId xmlns:a16="http://schemas.microsoft.com/office/drawing/2014/main" id="{56452FA6-B3B2-496C-8237-1DF16A38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582863" y="65833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EEEC6990-A7EF-4EC0-8D69-F61918D3C4A8}" type="slidenum">
              <a:rPr lang="ja-JP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/>
              <a:t>2</a:t>
            </a:fld>
            <a:endParaRPr lang="ja-JP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581B2BE-43CC-4E8A-A5A7-6C522235F41C}"/>
              </a:ext>
            </a:extLst>
          </p:cNvPr>
          <p:cNvSpPr/>
          <p:nvPr/>
        </p:nvSpPr>
        <p:spPr>
          <a:xfrm>
            <a:off x="395288" y="3933825"/>
            <a:ext cx="3600450" cy="275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0" dirty="0">
              <a:solidFill>
                <a:schemeClr val="tx1">
                  <a:alpha val="40000"/>
                </a:schemeClr>
              </a:solidFill>
            </a:endParaRPr>
          </a:p>
        </p:txBody>
      </p:sp>
      <p:pic>
        <p:nvPicPr>
          <p:cNvPr id="19464" name="図 1">
            <a:extLst>
              <a:ext uri="{FF2B5EF4-FFF2-40B4-BE49-F238E27FC236}">
                <a16:creationId xmlns:a16="http://schemas.microsoft.com/office/drawing/2014/main" id="{5110B6C0-6686-4E5F-B19C-B5DA0D83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84200"/>
            <a:ext cx="177958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図 2" descr="ロゴ&#10;&#10;自動的に生成された説明">
            <a:extLst>
              <a:ext uri="{FF2B5EF4-FFF2-40B4-BE49-F238E27FC236}">
                <a16:creationId xmlns:a16="http://schemas.microsoft.com/office/drawing/2014/main" id="{D45EC550-C93F-4B23-872E-8CB75F4C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18859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451C7AD5-3DC7-4E94-9047-F10EE8AB819C}"/>
              </a:ext>
            </a:extLst>
          </p:cNvPr>
          <p:cNvSpPr/>
          <p:nvPr/>
        </p:nvSpPr>
        <p:spPr>
          <a:xfrm>
            <a:off x="6399213" y="1344613"/>
            <a:ext cx="933450" cy="24447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6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許認可</a:t>
            </a:r>
            <a:endParaRPr lang="ja-JP" altLang="en-US" sz="14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614074E-7BB3-49DB-9430-46335D4A0131}"/>
              </a:ext>
            </a:extLst>
          </p:cNvPr>
          <p:cNvSpPr/>
          <p:nvPr/>
        </p:nvSpPr>
        <p:spPr>
          <a:xfrm>
            <a:off x="101433" y="176213"/>
            <a:ext cx="3384624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>
                <a:ln>
                  <a:solidFill>
                    <a:schemeClr val="tx2"/>
                  </a:solidFill>
                </a:ln>
                <a:solidFill>
                  <a:srgbClr val="5786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佐川ヒューモニーについて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CF1F994-96F0-450E-9346-906070E355C9}"/>
              </a:ext>
            </a:extLst>
          </p:cNvPr>
          <p:cNvCxnSpPr>
            <a:cxnSpLocks/>
          </p:cNvCxnSpPr>
          <p:nvPr/>
        </p:nvCxnSpPr>
        <p:spPr>
          <a:xfrm>
            <a:off x="0" y="536575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7E00D25C-C0C3-49AD-8D27-E18A8B23D68E}"/>
              </a:ext>
            </a:extLst>
          </p:cNvPr>
          <p:cNvGraphicFramePr>
            <a:graphicFrameLocks noGrp="1"/>
          </p:cNvGraphicFramePr>
          <p:nvPr/>
        </p:nvGraphicFramePr>
        <p:xfrm>
          <a:off x="215900" y="4849813"/>
          <a:ext cx="8591550" cy="174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1454525378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1968610096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3793535471"/>
                    </a:ext>
                  </a:extLst>
                </a:gridCol>
              </a:tblGrid>
              <a:tr h="433649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24" marR="91424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生花</a:t>
                      </a:r>
                    </a:p>
                  </a:txBody>
                  <a:tcPr marL="91424" marR="91424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24" marR="91424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499300"/>
                  </a:ext>
                </a:extLst>
              </a:tr>
              <a:tr h="131101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kumimoji="1" lang="ja-JP" altLang="en-US" sz="16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・個人利用電報サービス</a:t>
                      </a:r>
                      <a:endParaRPr kumimoji="1" lang="en-US" altLang="ja-JP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1" lang="ja-JP" altLang="en-US" sz="16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・法人利用電報サービス</a:t>
                      </a:r>
                    </a:p>
                  </a:txBody>
                  <a:tcPr marL="91424" marR="9142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・供花</a:t>
                      </a:r>
                      <a:endParaRPr kumimoji="1" lang="en-US" altLang="ja-JP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・本格胡蝶蘭</a:t>
                      </a:r>
                      <a:endParaRPr kumimoji="1" lang="en-US" altLang="ja-JP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・ミディ胡蝶蘭、ミニ胡蝶蘭</a:t>
                      </a:r>
                      <a:endParaRPr kumimoji="1" lang="en-US" altLang="ja-JP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・観葉植物</a:t>
                      </a:r>
                      <a:endParaRPr kumimoji="1" lang="en-US" altLang="ja-JP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・フラワーボックス</a:t>
                      </a:r>
                      <a:endParaRPr kumimoji="1" lang="en-US" altLang="ja-JP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24" marR="9142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・サステナブル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EC</a:t>
                      </a: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サイト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91424" marR="9142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08576"/>
                  </a:ext>
                </a:extLst>
              </a:tr>
            </a:tbl>
          </a:graphicData>
        </a:graphic>
      </p:graphicFrame>
      <p:sp>
        <p:nvSpPr>
          <p:cNvPr id="19483" name="テキスト ボックス 12">
            <a:extLst>
              <a:ext uri="{FF2B5EF4-FFF2-40B4-BE49-F238E27FC236}">
                <a16:creationId xmlns:a16="http://schemas.microsoft.com/office/drawing/2014/main" id="{1CD5AEA3-6BAA-4F8F-B3B8-7D3A5EB5C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35488"/>
            <a:ext cx="6408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600">
                <a:latin typeface="游ゴシック" panose="020B0400000000000000" pitchFamily="50" charset="-128"/>
                <a:ea typeface="游ゴシック" panose="020B0400000000000000" pitchFamily="50" charset="-128"/>
              </a:rPr>
              <a:t>■サービス提供一覧</a:t>
            </a:r>
            <a:endParaRPr lang="en-US" altLang="ja-JP" sz="16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484" name="図 7">
            <a:extLst>
              <a:ext uri="{FF2B5EF4-FFF2-40B4-BE49-F238E27FC236}">
                <a16:creationId xmlns:a16="http://schemas.microsoft.com/office/drawing/2014/main" id="{48D72D9F-9C5A-48B9-992C-6CFFC6FB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4868863"/>
            <a:ext cx="1965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図 12">
            <a:extLst>
              <a:ext uri="{FF2B5EF4-FFF2-40B4-BE49-F238E27FC236}">
                <a16:creationId xmlns:a16="http://schemas.microsoft.com/office/drawing/2014/main" id="{B7734E1B-BCA7-4EAE-8C21-B21C15BD55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16488"/>
            <a:ext cx="2076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図 14" descr="QR コード&#10;&#10;自動的に生成された説明">
            <a:extLst>
              <a:ext uri="{FF2B5EF4-FFF2-40B4-BE49-F238E27FC236}">
                <a16:creationId xmlns:a16="http://schemas.microsoft.com/office/drawing/2014/main" id="{441F6A91-8028-4EDC-B42E-0291024E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5718175"/>
            <a:ext cx="738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84057C58-3323-494E-916F-3B7B7BC62119}"/>
              </a:ext>
            </a:extLst>
          </p:cNvPr>
          <p:cNvSpPr/>
          <p:nvPr/>
        </p:nvSpPr>
        <p:spPr>
          <a:xfrm>
            <a:off x="7164388" y="5613400"/>
            <a:ext cx="1584325" cy="825500"/>
          </a:xfrm>
          <a:prstGeom prst="wedgeEllipseCallout">
            <a:avLst>
              <a:gd name="adj1" fmla="val -63564"/>
              <a:gd name="adj2" fmla="val 3887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二次元コードをチェック！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3D2889-57D4-4AA7-952F-073F9425DD4E}"/>
              </a:ext>
            </a:extLst>
          </p:cNvPr>
          <p:cNvSpPr/>
          <p:nvPr/>
        </p:nvSpPr>
        <p:spPr>
          <a:xfrm>
            <a:off x="19050" y="96838"/>
            <a:ext cx="889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507" name="スライド番号プレースホルダー 2">
            <a:extLst>
              <a:ext uri="{FF2B5EF4-FFF2-40B4-BE49-F238E27FC236}">
                <a16:creationId xmlns:a16="http://schemas.microsoft.com/office/drawing/2014/main" id="{DFAC563E-C3DB-45AE-BAA5-3E38EA22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582863" y="65928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63068A14-DE5E-4EF6-8E80-F62C2EB1F620}" type="slidenum">
              <a:rPr lang="ja-JP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/>
              <a:t>3</a:t>
            </a:fld>
            <a:endParaRPr lang="ja-JP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1509" name="図 14">
            <a:extLst>
              <a:ext uri="{FF2B5EF4-FFF2-40B4-BE49-F238E27FC236}">
                <a16:creationId xmlns:a16="http://schemas.microsoft.com/office/drawing/2014/main" id="{9F592D3D-7437-4265-8A33-50EF10118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88913"/>
            <a:ext cx="19970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3041FDFA-5E70-4C15-BE7D-DD0E68B00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14936"/>
              </p:ext>
            </p:extLst>
          </p:nvPr>
        </p:nvGraphicFramePr>
        <p:xfrm>
          <a:off x="317500" y="1268760"/>
          <a:ext cx="8569325" cy="4859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9325">
                  <a:extLst>
                    <a:ext uri="{9D8B030D-6E8A-4147-A177-3AD203B41FA5}">
                      <a16:colId xmlns:a16="http://schemas.microsoft.com/office/drawing/2014/main" val="2806612064"/>
                    </a:ext>
                  </a:extLst>
                </a:gridCol>
              </a:tblGrid>
              <a:tr h="1619779">
                <a:tc>
                  <a:txBody>
                    <a:bodyPr/>
                    <a:lstStyle/>
                    <a:p>
                      <a:pPr marL="0" indent="0" eaLnBrk="1" hangingPunct="1">
                        <a:buNone/>
                        <a:defRPr/>
                      </a:pPr>
                      <a:r>
                        <a:rPr lang="en-US" altLang="ja-JP" sz="2800" b="1" dirty="0">
                          <a:solidFill>
                            <a:schemeClr val="tx2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</a:t>
                      </a:r>
                      <a:r>
                        <a:rPr lang="ja-JP" altLang="en-US" sz="2800" b="1" dirty="0">
                          <a:solidFill>
                            <a:schemeClr val="tx2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電報料金が</a:t>
                      </a:r>
                      <a:r>
                        <a:rPr lang="ja-JP" altLang="en-US" sz="2800" b="1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約</a:t>
                      </a:r>
                      <a:r>
                        <a:rPr lang="en-US" altLang="ja-JP" sz="2800" b="1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40%</a:t>
                      </a:r>
                      <a:r>
                        <a:rPr lang="ja-JP" altLang="en-US" sz="2800" b="1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削減</a:t>
                      </a:r>
                      <a:endParaRPr kumimoji="1" lang="en-US" altLang="ja-JP" sz="2800" b="1" kern="1200" dirty="0">
                        <a:solidFill>
                          <a:srgbClr val="C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0" indent="0" eaLnBrk="1" hangingPunct="1">
                        <a:buNone/>
                        <a:defRPr/>
                      </a:pPr>
                      <a:endParaRPr kumimoji="1" lang="en-US" altLang="ja-JP" sz="1400" b="1" kern="1200" dirty="0">
                        <a:solidFill>
                          <a:srgbClr val="C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pPr marL="0" indent="0" eaLnBrk="1" hangingPunct="1">
                        <a:buNone/>
                        <a:defRPr/>
                      </a:pP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定額 </a:t>
                      </a: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\1,298</a:t>
                      </a: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（税込）～</a:t>
                      </a: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</a:t>
                      </a: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締め時間制による物流待機費用カット＆</a:t>
                      </a: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WEB</a:t>
                      </a: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申込特化で文字料金込の定額に</a:t>
                      </a:r>
                      <a:endParaRPr lang="en-US" altLang="ja-JP" sz="14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780044"/>
                  </a:ext>
                </a:extLst>
              </a:tr>
              <a:tr h="1619779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altLang="ja-JP" sz="2800" b="1" dirty="0">
                          <a:solidFill>
                            <a:schemeClr val="tx2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</a:t>
                      </a:r>
                      <a:r>
                        <a:rPr lang="ja-JP" altLang="en-US" sz="2800" b="1" dirty="0">
                          <a:solidFill>
                            <a:schemeClr val="tx2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電報と</a:t>
                      </a:r>
                      <a:r>
                        <a:rPr lang="ja-JP" altLang="en-US" sz="2800" b="1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生花</a:t>
                      </a:r>
                      <a:r>
                        <a:rPr lang="ja-JP" altLang="en-US" sz="2800" b="1" dirty="0">
                          <a:solidFill>
                            <a:schemeClr val="tx2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の発注が</a:t>
                      </a:r>
                      <a:r>
                        <a:rPr lang="ja-JP" altLang="en-US" sz="2800" b="1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同サイト内で完結</a:t>
                      </a:r>
                      <a:endParaRPr lang="en-US" altLang="ja-JP" sz="2800" b="1" dirty="0">
                        <a:solidFill>
                          <a:srgbClr val="C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eaLnBrk="1" hangingPunct="1">
                        <a:defRPr/>
                      </a:pPr>
                      <a:endParaRPr lang="en-US" altLang="ja-JP" sz="1400" b="1" dirty="0">
                        <a:solidFill>
                          <a:srgbClr val="C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eaLnBrk="1" hangingPunct="1">
                        <a:defRPr/>
                      </a:pP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文例やテンプレート機能の活用で約</a:t>
                      </a: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分程度で申込、生花連続申込も簡単便利　注文・請求も一本化</a:t>
                      </a:r>
                      <a:endParaRPr lang="en-US" altLang="ja-JP" sz="14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742873"/>
                  </a:ext>
                </a:extLst>
              </a:tr>
              <a:tr h="1619779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altLang="ja-JP" sz="2800" b="1" dirty="0">
                          <a:solidFill>
                            <a:schemeClr val="tx2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</a:t>
                      </a:r>
                      <a:r>
                        <a:rPr lang="ja-JP" altLang="en-US" sz="2800" b="1" dirty="0">
                          <a:solidFill>
                            <a:schemeClr val="tx2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利用状況の</a:t>
                      </a:r>
                      <a:r>
                        <a:rPr lang="ja-JP" altLang="en-US" sz="2800" b="1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データ管理</a:t>
                      </a:r>
                      <a:endParaRPr lang="en-US" altLang="ja-JP" sz="1400" b="1" dirty="0">
                        <a:solidFill>
                          <a:srgbClr val="C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eaLnBrk="1" hangingPunct="1">
                        <a:defRPr/>
                      </a:pPr>
                      <a:endParaRPr lang="en-US" altLang="ja-JP" sz="1400" b="1" dirty="0">
                        <a:solidFill>
                          <a:srgbClr val="C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eaLnBrk="1" hangingPunct="1">
                        <a:defRPr/>
                      </a:pP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内容・金額・あて名等をリアルタイムで</a:t>
                      </a: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WEB</a:t>
                      </a: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閲覧、</a:t>
                      </a: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CSV</a:t>
                      </a: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データ化（部門コードの振分も可能）</a:t>
                      </a:r>
                      <a:endParaRPr lang="en-US" altLang="ja-JP" sz="14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027627"/>
                  </a:ext>
                </a:extLst>
              </a:tr>
            </a:tbl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DD768CF-A2C4-47E2-96F6-23CA228AE02D}"/>
              </a:ext>
            </a:extLst>
          </p:cNvPr>
          <p:cNvSpPr/>
          <p:nvPr/>
        </p:nvSpPr>
        <p:spPr>
          <a:xfrm>
            <a:off x="8004175" y="1478310"/>
            <a:ext cx="10795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P4</a:t>
            </a:r>
            <a:r>
              <a:rPr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endParaRPr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C21FE6D-73C5-434A-B910-77CBB15B61F6}"/>
              </a:ext>
            </a:extLst>
          </p:cNvPr>
          <p:cNvSpPr/>
          <p:nvPr/>
        </p:nvSpPr>
        <p:spPr>
          <a:xfrm>
            <a:off x="8029575" y="3084860"/>
            <a:ext cx="1079500" cy="61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P6</a:t>
            </a:r>
            <a:r>
              <a:rPr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endParaRPr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207D783-D432-4BB4-8B5F-63738262C3EE}"/>
              </a:ext>
            </a:extLst>
          </p:cNvPr>
          <p:cNvSpPr/>
          <p:nvPr/>
        </p:nvSpPr>
        <p:spPr>
          <a:xfrm>
            <a:off x="7999413" y="4624735"/>
            <a:ext cx="10795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P8</a:t>
            </a:r>
            <a:r>
              <a:rPr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endParaRPr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9C339A3-C312-4326-9DCD-C099646424A7}"/>
              </a:ext>
            </a:extLst>
          </p:cNvPr>
          <p:cNvSpPr/>
          <p:nvPr/>
        </p:nvSpPr>
        <p:spPr>
          <a:xfrm>
            <a:off x="101433" y="96838"/>
            <a:ext cx="3384624" cy="43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>
                <a:ln>
                  <a:solidFill>
                    <a:schemeClr val="tx2"/>
                  </a:solidFill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DCAEFCD-AE81-478D-A8A9-9A1ACDEBF762}"/>
              </a:ext>
            </a:extLst>
          </p:cNvPr>
          <p:cNvCxnSpPr>
            <a:cxnSpLocks/>
          </p:cNvCxnSpPr>
          <p:nvPr/>
        </p:nvCxnSpPr>
        <p:spPr>
          <a:xfrm>
            <a:off x="0" y="536575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DD513F-2405-4F9A-8FB8-09581815C89C}"/>
              </a:ext>
            </a:extLst>
          </p:cNvPr>
          <p:cNvSpPr txBox="1"/>
          <p:nvPr/>
        </p:nvSpPr>
        <p:spPr>
          <a:xfrm>
            <a:off x="2051720" y="148570"/>
            <a:ext cx="244827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導入のメリット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D67E6DA-AF3D-4022-BEDC-8080A0B2FDA7}"/>
              </a:ext>
            </a:extLst>
          </p:cNvPr>
          <p:cNvSpPr/>
          <p:nvPr/>
        </p:nvSpPr>
        <p:spPr>
          <a:xfrm>
            <a:off x="126000" y="1391334"/>
            <a:ext cx="8892000" cy="13680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D69D051-8AAF-40AC-92C9-A942E0420145}"/>
              </a:ext>
            </a:extLst>
          </p:cNvPr>
          <p:cNvSpPr/>
          <p:nvPr/>
        </p:nvSpPr>
        <p:spPr>
          <a:xfrm>
            <a:off x="144496" y="2984351"/>
            <a:ext cx="8892000" cy="13680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D99A33B-F23B-45A2-9620-4BB1B13CE2FB}"/>
              </a:ext>
            </a:extLst>
          </p:cNvPr>
          <p:cNvSpPr/>
          <p:nvPr/>
        </p:nvSpPr>
        <p:spPr>
          <a:xfrm>
            <a:off x="144496" y="4568527"/>
            <a:ext cx="8892000" cy="13680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529" name="テキスト ボックス 6">
            <a:extLst>
              <a:ext uri="{FF2B5EF4-FFF2-40B4-BE49-F238E27FC236}">
                <a16:creationId xmlns:a16="http://schemas.microsoft.com/office/drawing/2014/main" id="{650EE57E-7CA7-47C7-B353-71A57106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053485"/>
            <a:ext cx="3522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400" b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b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b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全社利用での管理機能も充実</a:t>
            </a:r>
            <a:endParaRPr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459198-18D8-431C-8186-B4195E17C550}"/>
              </a:ext>
            </a:extLst>
          </p:cNvPr>
          <p:cNvSpPr/>
          <p:nvPr/>
        </p:nvSpPr>
        <p:spPr>
          <a:xfrm>
            <a:off x="19050" y="96838"/>
            <a:ext cx="889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1806C91-E281-44EE-9509-BEBAEE3FB751}"/>
              </a:ext>
            </a:extLst>
          </p:cNvPr>
          <p:cNvSpPr/>
          <p:nvPr/>
        </p:nvSpPr>
        <p:spPr>
          <a:xfrm>
            <a:off x="22225" y="6308725"/>
            <a:ext cx="8890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85BD1AEB-9CDD-40AB-B10D-3C18CEBDB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48734"/>
              </p:ext>
            </p:extLst>
          </p:nvPr>
        </p:nvGraphicFramePr>
        <p:xfrm>
          <a:off x="125413" y="1844675"/>
          <a:ext cx="8918575" cy="4643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23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申込⇒配達</a:t>
                      </a:r>
                    </a:p>
                  </a:txBody>
                  <a:tcPr marL="91433" marR="91433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</a:t>
                      </a:r>
                      <a:r>
                        <a:rPr kumimoji="1" lang="en-US" altLang="ja-JP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時～</a:t>
                      </a:r>
                      <a:r>
                        <a:rPr kumimoji="1" lang="en-US" altLang="ja-JP" sz="14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</a:t>
                      </a:r>
                      <a:r>
                        <a:rPr kumimoji="1" lang="ja-JP" altLang="en-US" sz="14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</a:t>
                      </a: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申込⇒当日中</a:t>
                      </a:r>
                      <a:endParaRPr kumimoji="1" lang="en-US" altLang="ja-JP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</a:t>
                      </a:r>
                      <a:r>
                        <a:rPr kumimoji="1" lang="en-US" altLang="ja-JP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</a:t>
                      </a:r>
                      <a:r>
                        <a:rPr kumimoji="1" lang="ja-JP" altLang="en-US" sz="1400" baseline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時以降申込⇒翌日</a:t>
                      </a:r>
                      <a:r>
                        <a:rPr kumimoji="1" lang="en-US" altLang="ja-JP" sz="1400" baseline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  <a:r>
                        <a:rPr kumimoji="1" lang="ja-JP" altLang="en-US" sz="1400" baseline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時以降</a:t>
                      </a:r>
                      <a:endParaRPr kumimoji="1" lang="en-US" altLang="ja-JP" sz="1400" baseline="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100" baseline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100" baseline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100" baseline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お届け時間指定　午前</a:t>
                      </a:r>
                      <a:r>
                        <a:rPr kumimoji="1" lang="en-US" altLang="ja-JP" sz="1100" baseline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100" baseline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午後のみ</a:t>
                      </a:r>
                      <a:r>
                        <a:rPr kumimoji="1" lang="en-US" altLang="ja-JP" sz="1100" baseline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  <a:p>
                      <a:pPr algn="l"/>
                      <a:endParaRPr kumimoji="1" lang="en-US" altLang="ja-JP" sz="1100" baseline="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一部配達不可地域あり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3" marR="91433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全国約</a:t>
                      </a:r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</a:t>
                      </a:r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拠点で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</a:t>
                      </a:r>
                      <a:r>
                        <a:rPr kumimoji="1" lang="en-US" altLang="ja-JP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</a:t>
                      </a: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時までの申込⇒当日夕方～</a:t>
                      </a:r>
                      <a:r>
                        <a:rPr kumimoji="1" lang="en-US" altLang="ja-JP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</a:t>
                      </a: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</a:t>
                      </a:r>
                      <a:endParaRPr kumimoji="1" lang="en-US" altLang="ja-JP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</a:t>
                      </a:r>
                      <a:r>
                        <a:rPr kumimoji="1" lang="en-US" altLang="ja-JP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</a:t>
                      </a: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時までの申込⇒翌日</a:t>
                      </a:r>
                      <a:r>
                        <a:rPr kumimoji="1" lang="en-US" altLang="ja-JP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時以降</a:t>
                      </a:r>
                      <a:endParaRPr kumimoji="1" lang="en-US" altLang="ja-JP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100" baseline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時からのお届け時間指定可能 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</a:t>
                      </a:r>
                      <a:r>
                        <a:rPr kumimoji="1" lang="en-US" altLang="ja-JP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</a:t>
                      </a:r>
                      <a:r>
                        <a:rPr kumimoji="1"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時以降の申込⇒翌日中</a:t>
                      </a:r>
                      <a:endParaRPr kumimoji="1" lang="en-US" altLang="ja-JP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endParaRPr kumimoji="1" lang="en-US" altLang="ja-JP" sz="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一部地域を除く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3" marR="91433" marT="45723" marB="45723" anchor="ctr">
                    <a:solidFill>
                      <a:srgbClr val="CCE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155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料金</a:t>
                      </a:r>
                      <a:endParaRPr kumimoji="1" lang="en-US" altLang="ja-JP" sz="18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3" marR="91433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kern="1200" baseline="0" dirty="0">
                          <a:solidFill>
                            <a:schemeClr val="dk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定額 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差出名含む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300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字までの場合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 </a:t>
                      </a:r>
                      <a:r>
                        <a:rPr kumimoji="1" lang="en-US" altLang="ja-JP" sz="3200" b="1" dirty="0">
                          <a:solidFill>
                            <a:schemeClr val="tx2"/>
                          </a:solidFill>
                          <a:latin typeface="Eras Bold ITC" panose="020B0907030504020204" pitchFamily="34" charset="0"/>
                          <a:ea typeface="游ゴシック" panose="020B0400000000000000" pitchFamily="50" charset="-128"/>
                        </a:rPr>
                        <a:t>\2,057</a:t>
                      </a:r>
                    </a:p>
                  </a:txBody>
                  <a:tcPr marL="91433" marR="91433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定額　本文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350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字＋差出名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140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字含む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3200" b="1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           </a:t>
                      </a:r>
                      <a:r>
                        <a:rPr kumimoji="1" lang="en-US" altLang="ja-JP" sz="3200" b="1" dirty="0">
                          <a:solidFill>
                            <a:srgbClr val="C00000"/>
                          </a:solidFill>
                          <a:latin typeface="Eras Bold ITC" panose="020B0907030504020204" pitchFamily="34" charset="0"/>
                          <a:ea typeface="游ゴシック" panose="020B0400000000000000" pitchFamily="50" charset="-128"/>
                        </a:rPr>
                        <a:t>\1,298</a:t>
                      </a:r>
                    </a:p>
                  </a:txBody>
                  <a:tcPr marL="91433" marR="91433" marT="45723" marB="45723" anchor="ctr">
                    <a:solidFill>
                      <a:srgbClr val="CCE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84">
                <a:tc v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</a:t>
                      </a:r>
                      <a:r>
                        <a:rPr kumimoji="1" lang="ja-JP" altLang="en-US" sz="3200" dirty="0">
                          <a:latin typeface="Eras Bold ITC" panose="020B0907030504020204" pitchFamily="34" charset="0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3200" b="1" dirty="0">
                          <a:solidFill>
                            <a:schemeClr val="tx2"/>
                          </a:solidFill>
                          <a:latin typeface="Eras Bold ITC" panose="020B0907030504020204" pitchFamily="34" charset="0"/>
                          <a:ea typeface="游ゴシック" panose="020B0400000000000000" pitchFamily="50" charset="-128"/>
                        </a:rPr>
                        <a:t>\3,520</a:t>
                      </a:r>
                    </a:p>
                  </a:txBody>
                  <a:tcPr marL="91433" marR="91433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           </a:t>
                      </a:r>
                      <a:r>
                        <a:rPr kumimoji="1" lang="en-US" altLang="ja-JP" sz="3200" b="1" dirty="0">
                          <a:solidFill>
                            <a:srgbClr val="C00000"/>
                          </a:solidFill>
                          <a:latin typeface="Eras Bold ITC" panose="020B0907030504020204" pitchFamily="34" charset="0"/>
                          <a:ea typeface="游ゴシック" panose="020B0400000000000000" pitchFamily="50" charset="-128"/>
                        </a:rPr>
                        <a:t>\2,068</a:t>
                      </a:r>
                    </a:p>
                  </a:txBody>
                  <a:tcPr marL="91433" marR="91433" marT="45723" marB="45723" anchor="ctr">
                    <a:solidFill>
                      <a:srgbClr val="CCE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879">
                <a:tc v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dirty="0">
                          <a:solidFill>
                            <a:schemeClr val="tx2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 </a:t>
                      </a:r>
                      <a:r>
                        <a:rPr kumimoji="1" lang="en-US" altLang="ja-JP" sz="3200" b="1" dirty="0">
                          <a:solidFill>
                            <a:schemeClr val="tx2"/>
                          </a:solidFill>
                          <a:latin typeface="Eras Bold ITC" panose="020B0907030504020204" pitchFamily="34" charset="0"/>
                          <a:ea typeface="游ゴシック" panose="020B0400000000000000" pitchFamily="50" charset="-128"/>
                        </a:rPr>
                        <a:t>\4,290</a:t>
                      </a:r>
                      <a:endParaRPr kumimoji="1" lang="en-US" altLang="ja-JP" sz="1000" b="1" dirty="0">
                        <a:solidFill>
                          <a:schemeClr val="tx2"/>
                        </a:solidFill>
                        <a:latin typeface="Eras Bold ITC" panose="020B0907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1433" marR="91433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1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           </a:t>
                      </a:r>
                      <a:r>
                        <a:rPr kumimoji="1" lang="en-US" altLang="ja-JP" sz="3200" b="1" dirty="0">
                          <a:solidFill>
                            <a:srgbClr val="C00000"/>
                          </a:solidFill>
                          <a:latin typeface="Eras Bold ITC" panose="020B0907030504020204" pitchFamily="34" charset="0"/>
                          <a:ea typeface="游ゴシック" panose="020B0400000000000000" pitchFamily="50" charset="-128"/>
                        </a:rPr>
                        <a:t>\2,310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Eras Bold ITC" panose="020B0907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1433" marR="91433" marT="45723" marB="45723" anchor="ctr">
                    <a:solidFill>
                      <a:srgbClr val="CCE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4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dirty="0">
                          <a:solidFill>
                            <a:schemeClr val="tx2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 </a:t>
                      </a:r>
                      <a:r>
                        <a:rPr kumimoji="1" lang="en-US" altLang="ja-JP" sz="3200" b="1" dirty="0">
                          <a:solidFill>
                            <a:schemeClr val="tx2"/>
                          </a:solidFill>
                          <a:latin typeface="Eras Bold ITC" panose="020B0907030504020204" pitchFamily="34" charset="0"/>
                          <a:ea typeface="游ゴシック" panose="020B0400000000000000" pitchFamily="50" charset="-128"/>
                        </a:rPr>
                        <a:t>\6,600</a:t>
                      </a:r>
                    </a:p>
                  </a:txBody>
                  <a:tcPr marL="91433" marR="91433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1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           </a:t>
                      </a:r>
                      <a:r>
                        <a:rPr kumimoji="1" lang="en-US" altLang="ja-JP" sz="3200" b="1" dirty="0">
                          <a:solidFill>
                            <a:srgbClr val="C00000"/>
                          </a:solidFill>
                          <a:latin typeface="Eras Bold ITC" panose="020B0907030504020204" pitchFamily="34" charset="0"/>
                          <a:ea typeface="游ゴシック" panose="020B0400000000000000" pitchFamily="50" charset="-128"/>
                        </a:rPr>
                        <a:t>\3,146~</a:t>
                      </a:r>
                      <a:endParaRPr kumimoji="1" lang="ja-JP" altLang="en-US" sz="3200" b="1" dirty="0">
                        <a:solidFill>
                          <a:srgbClr val="C00000"/>
                        </a:solidFill>
                        <a:latin typeface="Eras Bold ITC" panose="020B0907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1433" marR="91433" marT="45723" marB="45723" anchor="ctr">
                    <a:solidFill>
                      <a:srgbClr val="CCE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31804"/>
                  </a:ext>
                </a:extLst>
              </a:tr>
            </a:tbl>
          </a:graphicData>
        </a:graphic>
      </p:graphicFrame>
      <p:sp>
        <p:nvSpPr>
          <p:cNvPr id="28" name="テキスト ボックス 84">
            <a:extLst>
              <a:ext uri="{FF2B5EF4-FFF2-40B4-BE49-F238E27FC236}">
                <a16:creationId xmlns:a16="http://schemas.microsoft.com/office/drawing/2014/main" id="{FBD3915B-B3EA-4988-816F-B60301255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25344"/>
            <a:ext cx="4896098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●台紙＋文字数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ページ目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300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字まで ￥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1,320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（電話申込は ＋￥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440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23580" name="スライド番号プレースホルダー 5">
            <a:extLst>
              <a:ext uri="{FF2B5EF4-FFF2-40B4-BE49-F238E27FC236}">
                <a16:creationId xmlns:a16="http://schemas.microsoft.com/office/drawing/2014/main" id="{C40271CD-E05A-458C-A6C5-7E81D193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582863" y="65801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CE3E9412-8FAB-4FA8-8E8D-3BCD73468699}" type="slidenum">
              <a:rPr lang="ja-JP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/>
              <a:t>4</a:t>
            </a:fld>
            <a:endParaRPr lang="ja-JP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81" name="Rectangle 42">
            <a:extLst>
              <a:ext uri="{FF2B5EF4-FFF2-40B4-BE49-F238E27FC236}">
                <a16:creationId xmlns:a16="http://schemas.microsoft.com/office/drawing/2014/main" id="{F2761ADC-B560-4C0B-8860-50E9415EC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300" y="6534150"/>
            <a:ext cx="1192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</a:rPr>
              <a:t>税込価格</a:t>
            </a:r>
          </a:p>
        </p:txBody>
      </p:sp>
      <p:sp>
        <p:nvSpPr>
          <p:cNvPr id="29" name="対角する 2 つの角を丸めた四角形 20">
            <a:extLst>
              <a:ext uri="{FF2B5EF4-FFF2-40B4-BE49-F238E27FC236}">
                <a16:creationId xmlns:a16="http://schemas.microsoft.com/office/drawing/2014/main" id="{5B89387F-C852-408F-BF80-229A65EF7592}"/>
              </a:ext>
            </a:extLst>
          </p:cNvPr>
          <p:cNvSpPr/>
          <p:nvPr/>
        </p:nvSpPr>
        <p:spPr>
          <a:xfrm>
            <a:off x="34925" y="166688"/>
            <a:ext cx="5062538" cy="552450"/>
          </a:xfrm>
          <a:prstGeom prst="round2Diag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ja-JP" altLang="en-US" sz="1400" b="1" dirty="0">
                <a:solidFill>
                  <a:srgbClr val="1F497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電報料金が</a:t>
            </a:r>
            <a:r>
              <a:rPr lang="ja-JP" altLang="en-US" sz="1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1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40%</a:t>
            </a:r>
            <a:r>
              <a:rPr lang="ja-JP" altLang="en-US" sz="1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削減</a:t>
            </a:r>
            <a:endParaRPr lang="en-US" altLang="ja-JP" sz="1400" b="1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en-US" altLang="ja-JP" sz="1400" b="1" u="sng" dirty="0">
              <a:solidFill>
                <a:schemeClr val="accent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角丸四角形 2">
            <a:extLst>
              <a:ext uri="{FF2B5EF4-FFF2-40B4-BE49-F238E27FC236}">
                <a16:creationId xmlns:a16="http://schemas.microsoft.com/office/drawing/2014/main" id="{6D6CDF02-590C-40B5-B2C5-26E41EE3AD8B}"/>
              </a:ext>
            </a:extLst>
          </p:cNvPr>
          <p:cNvSpPr/>
          <p:nvPr/>
        </p:nvSpPr>
        <p:spPr>
          <a:xfrm>
            <a:off x="4624388" y="628650"/>
            <a:ext cx="4386262" cy="1158875"/>
          </a:xfrm>
          <a:prstGeom prst="roundRect">
            <a:avLst/>
          </a:prstGeom>
          <a:noFill/>
          <a:ln w="38100">
            <a:solidFill>
              <a:srgbClr val="5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ja-JP" sz="1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慶弔電報に特化</a:t>
            </a:r>
            <a:r>
              <a:rPr lang="en-US" altLang="ja-JP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(Web</a:t>
            </a:r>
            <a:r>
              <a:rPr lang="ja-JP" altLang="en-US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受注</a:t>
            </a:r>
            <a:r>
              <a:rPr lang="en-US" altLang="ja-JP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×</a:t>
            </a:r>
            <a:r>
              <a:rPr lang="ja-JP" altLang="en-US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２便制</a:t>
            </a:r>
            <a:r>
              <a:rPr lang="en-US" altLang="ja-JP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によりコスト安</a:t>
            </a:r>
          </a:p>
        </p:txBody>
      </p:sp>
      <p:pic>
        <p:nvPicPr>
          <p:cNvPr id="23584" name="図 28">
            <a:extLst>
              <a:ext uri="{FF2B5EF4-FFF2-40B4-BE49-F238E27FC236}">
                <a16:creationId xmlns:a16="http://schemas.microsoft.com/office/drawing/2014/main" id="{40C0A212-32AE-4056-B48F-5A449FEB17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755650"/>
            <a:ext cx="22494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7A9532-8EA0-410E-892F-DAB28F14B2A9}"/>
              </a:ext>
            </a:extLst>
          </p:cNvPr>
          <p:cNvSpPr/>
          <p:nvPr/>
        </p:nvSpPr>
        <p:spPr>
          <a:xfrm>
            <a:off x="1350963" y="4095750"/>
            <a:ext cx="12319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台紙 </a:t>
            </a:r>
            <a:r>
              <a:rPr lang="en-US" altLang="ja-JP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\737</a:t>
            </a:r>
            <a:endParaRPr lang="ja-JP" altLang="en-US" sz="1600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176FA96-A957-4AD2-AD1D-7717F52DA334}"/>
              </a:ext>
            </a:extLst>
          </p:cNvPr>
          <p:cNvSpPr/>
          <p:nvPr/>
        </p:nvSpPr>
        <p:spPr>
          <a:xfrm>
            <a:off x="1370013" y="4732338"/>
            <a:ext cx="1362075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台紙 </a:t>
            </a:r>
            <a:r>
              <a:rPr lang="en-US" altLang="ja-JP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\2,200</a:t>
            </a:r>
            <a:endParaRPr lang="ja-JP" altLang="en-US" sz="16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8D73307-C87B-48E3-A7D7-31AAF982630F}"/>
              </a:ext>
            </a:extLst>
          </p:cNvPr>
          <p:cNvSpPr/>
          <p:nvPr/>
        </p:nvSpPr>
        <p:spPr>
          <a:xfrm>
            <a:off x="1346200" y="5368925"/>
            <a:ext cx="1362075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台紙 </a:t>
            </a:r>
            <a:r>
              <a:rPr lang="en-US" altLang="ja-JP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\2,970</a:t>
            </a:r>
            <a:endParaRPr lang="ja-JP" altLang="en-US" sz="1600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51D3E84-417C-4F43-BD9E-ACA490361502}"/>
              </a:ext>
            </a:extLst>
          </p:cNvPr>
          <p:cNvSpPr/>
          <p:nvPr/>
        </p:nvSpPr>
        <p:spPr>
          <a:xfrm>
            <a:off x="4572000" y="4068763"/>
            <a:ext cx="1509713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VERY</a:t>
            </a:r>
            <a:r>
              <a:rPr lang="ja-JP" altLang="en-US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en-US" altLang="ja-JP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CARD</a:t>
            </a:r>
            <a:endParaRPr lang="ja-JP" altLang="en-US" sz="1600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F4736A6-D0B7-47C0-8732-71E61E0A7B64}"/>
              </a:ext>
            </a:extLst>
          </p:cNvPr>
          <p:cNvSpPr/>
          <p:nvPr/>
        </p:nvSpPr>
        <p:spPr>
          <a:xfrm>
            <a:off x="4500563" y="4732338"/>
            <a:ext cx="1508125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VIP  CARD </a:t>
            </a:r>
            <a:endParaRPr lang="ja-JP" altLang="en-US" sz="20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B19453C-C653-4062-93CD-B4AA9A3680E9}"/>
              </a:ext>
            </a:extLst>
          </p:cNvPr>
          <p:cNvSpPr/>
          <p:nvPr/>
        </p:nvSpPr>
        <p:spPr>
          <a:xfrm>
            <a:off x="4500563" y="5391150"/>
            <a:ext cx="1509712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押花・刺繍</a:t>
            </a:r>
            <a:endParaRPr lang="ja-JP" altLang="en-US" sz="2800" dirty="0"/>
          </a:p>
        </p:txBody>
      </p:sp>
      <p:pic>
        <p:nvPicPr>
          <p:cNvPr id="23591" name="Picture 62" descr="吹き出し（丸楕円）のイラスト素材">
            <a:extLst>
              <a:ext uri="{FF2B5EF4-FFF2-40B4-BE49-F238E27FC236}">
                <a16:creationId xmlns:a16="http://schemas.microsoft.com/office/drawing/2014/main" id="{F5A0ABD1-9F3C-4B1E-BBF1-1D03AE9A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1912938"/>
            <a:ext cx="286702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EC71DD1-A014-4C77-9CFB-EDF95B6A4FAF}"/>
              </a:ext>
            </a:extLst>
          </p:cNvPr>
          <p:cNvSpPr/>
          <p:nvPr/>
        </p:nvSpPr>
        <p:spPr>
          <a:xfrm>
            <a:off x="7134225" y="2625725"/>
            <a:ext cx="2232025" cy="1089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変更キャンセル可能</a:t>
            </a:r>
            <a:endParaRPr lang="en-US" altLang="ja-JP" sz="1200" b="1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/>
            </a:pPr>
            <a:r>
              <a:rPr lang="en-US" altLang="ja-JP" sz="12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2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無料</a:t>
            </a:r>
            <a:r>
              <a:rPr lang="en-US" altLang="ja-JP" sz="12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lang="ja-JP" altLang="en-US" sz="1200" b="1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B00ECFA-939C-4106-912D-CC359704E15F}"/>
              </a:ext>
            </a:extLst>
          </p:cNvPr>
          <p:cNvSpPr/>
          <p:nvPr/>
        </p:nvSpPr>
        <p:spPr>
          <a:xfrm>
            <a:off x="1354138" y="6005513"/>
            <a:ext cx="1362075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台紙 </a:t>
            </a:r>
            <a:r>
              <a:rPr lang="en-US" altLang="ja-JP" sz="16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\5,280  </a:t>
            </a:r>
            <a:endParaRPr lang="ja-JP" altLang="en-US" sz="16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551A66D-A838-4296-B070-19B62579275E}"/>
              </a:ext>
            </a:extLst>
          </p:cNvPr>
          <p:cNvSpPr/>
          <p:nvPr/>
        </p:nvSpPr>
        <p:spPr>
          <a:xfrm>
            <a:off x="4387850" y="5967413"/>
            <a:ext cx="173355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フォーマル</a:t>
            </a:r>
            <a:endParaRPr lang="en-US" altLang="ja-JP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6DC656D-5A13-43F2-9161-C8575316D933}"/>
              </a:ext>
            </a:extLst>
          </p:cNvPr>
          <p:cNvCxnSpPr>
            <a:cxnSpLocks/>
          </p:cNvCxnSpPr>
          <p:nvPr/>
        </p:nvCxnSpPr>
        <p:spPr>
          <a:xfrm>
            <a:off x="0" y="536575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6" name="テキスト ボックス 4">
            <a:extLst>
              <a:ext uri="{FF2B5EF4-FFF2-40B4-BE49-F238E27FC236}">
                <a16:creationId xmlns:a16="http://schemas.microsoft.com/office/drawing/2014/main" id="{7AEAB4E8-2E1A-4885-B764-F12F3D7F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3" y="700088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他社</a:t>
            </a:r>
          </a:p>
        </p:txBody>
      </p:sp>
      <p:sp>
        <p:nvSpPr>
          <p:cNvPr id="40" name="角丸四角形 2">
            <a:extLst>
              <a:ext uri="{FF2B5EF4-FFF2-40B4-BE49-F238E27FC236}">
                <a16:creationId xmlns:a16="http://schemas.microsoft.com/office/drawing/2014/main" id="{9A4EC912-E9E8-4C2F-A7B7-5B872243880B}"/>
              </a:ext>
            </a:extLst>
          </p:cNvPr>
          <p:cNvSpPr/>
          <p:nvPr/>
        </p:nvSpPr>
        <p:spPr>
          <a:xfrm>
            <a:off x="155575" y="642938"/>
            <a:ext cx="4386263" cy="1160462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ja-JP" sz="1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旧来の申込方法（電話</a:t>
            </a:r>
            <a:r>
              <a:rPr lang="en-US" altLang="ja-JP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/Web </a:t>
            </a:r>
            <a:r>
              <a:rPr lang="ja-JP" altLang="en-US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）と</a:t>
            </a:r>
            <a:endParaRPr lang="en-US" altLang="ja-JP" sz="1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基本料金＋台紙料金によりコスト高</a:t>
            </a:r>
          </a:p>
        </p:txBody>
      </p:sp>
      <p:pic>
        <p:nvPicPr>
          <p:cNvPr id="23598" name="図 16" descr="背景パターン&#10;&#10;自動的に生成された説明">
            <a:extLst>
              <a:ext uri="{FF2B5EF4-FFF2-40B4-BE49-F238E27FC236}">
                <a16:creationId xmlns:a16="http://schemas.microsoft.com/office/drawing/2014/main" id="{3A730638-E005-4550-B0C2-5FB86FAE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914775"/>
            <a:ext cx="6810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図 19" descr="記号, 男, 立つ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E53F894-2E43-4D03-9551-B5BF8EED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4646613"/>
            <a:ext cx="669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図 22" descr="背景パターン&#10;&#10;自動的に生成された説明">
            <a:extLst>
              <a:ext uri="{FF2B5EF4-FFF2-40B4-BE49-F238E27FC236}">
                <a16:creationId xmlns:a16="http://schemas.microsoft.com/office/drawing/2014/main" id="{D492DC81-4472-4275-B87B-3756CA84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38838"/>
            <a:ext cx="6794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1" name="図 2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9A30CB2-39A9-4F66-BAA7-3417DB0B3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5294313"/>
            <a:ext cx="685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63BB53A-3567-66CC-5B5B-BF6786D66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09" y="3299328"/>
            <a:ext cx="2897991" cy="2897991"/>
          </a:xfrm>
          <a:prstGeom prst="rect">
            <a:avLst/>
          </a:prstGeom>
        </p:spPr>
      </p:pic>
      <p:pic>
        <p:nvPicPr>
          <p:cNvPr id="5" name="図 4" descr="花瓶にさした花&#10;&#10;自動的に生成された説明">
            <a:extLst>
              <a:ext uri="{FF2B5EF4-FFF2-40B4-BE49-F238E27FC236}">
                <a16:creationId xmlns:a16="http://schemas.microsoft.com/office/drawing/2014/main" id="{58D643B7-52CA-5822-B4B9-81BE726BC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59" y="4922564"/>
            <a:ext cx="1368000" cy="1368000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9C3B2D8-F908-1AF7-D229-1D109219B1C2}"/>
              </a:ext>
            </a:extLst>
          </p:cNvPr>
          <p:cNvSpPr/>
          <p:nvPr/>
        </p:nvSpPr>
        <p:spPr>
          <a:xfrm>
            <a:off x="0" y="0"/>
            <a:ext cx="5225367" cy="71848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6585" rIns="326585" rtlCol="0" anchor="ctr"/>
          <a:lstStyle/>
          <a:p>
            <a:pPr>
              <a:spcAft>
                <a:spcPts val="272"/>
              </a:spcAft>
            </a:pPr>
            <a:r>
              <a:rPr kumimoji="1" lang="ja-JP" altLang="en-US" sz="1400" b="1" spc="18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供花発注代行サービス</a:t>
            </a:r>
            <a:endParaRPr kumimoji="1" lang="en-US" altLang="ja-JP" sz="1400" b="1" spc="181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Aft>
                <a:spcPts val="272"/>
              </a:spcAft>
            </a:pPr>
            <a:r>
              <a:rPr kumimoji="1" lang="ja-JP" altLang="en-US" sz="1200" spc="91" dirty="0">
                <a:solidFill>
                  <a:schemeClr val="tx1"/>
                </a:solidFill>
              </a:rPr>
              <a:t>お客さまに代わり葬儀社へ供花の手配を行う便利なサービス</a:t>
            </a:r>
            <a:endParaRPr lang="ja-JP" alt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7A6F033-E602-EE23-50E5-F7FAC1728D21}"/>
              </a:ext>
            </a:extLst>
          </p:cNvPr>
          <p:cNvSpPr/>
          <p:nvPr/>
        </p:nvSpPr>
        <p:spPr>
          <a:xfrm>
            <a:off x="870933" y="3392573"/>
            <a:ext cx="5879183" cy="13177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539" indent="-155539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ja-JP" altLang="en-US" sz="1600" spc="100" dirty="0">
                <a:solidFill>
                  <a:schemeClr val="tx1"/>
                </a:solidFill>
              </a:rPr>
              <a:t>生花専門オペレーターによる、葬儀社への</a:t>
            </a:r>
            <a:br>
              <a:rPr kumimoji="1" lang="en-US" altLang="ja-JP" sz="1600" spc="100" dirty="0">
                <a:solidFill>
                  <a:schemeClr val="tx1"/>
                </a:solidFill>
              </a:rPr>
            </a:br>
            <a:r>
              <a:rPr kumimoji="1" lang="ja-JP" altLang="en-US" sz="1600" spc="100" dirty="0">
                <a:solidFill>
                  <a:schemeClr val="tx1"/>
                </a:solidFill>
              </a:rPr>
              <a:t>供花仕様の確認・会館持込・設置・スタンド回収</a:t>
            </a:r>
            <a:endParaRPr kumimoji="1" lang="en-US" altLang="ja-JP" sz="1600" spc="100" dirty="0">
              <a:solidFill>
                <a:schemeClr val="tx1"/>
              </a:solidFill>
            </a:endParaRPr>
          </a:p>
          <a:p>
            <a:pPr marL="155539" indent="-155539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ja-JP" altLang="en-US" sz="1600" spc="100" dirty="0">
                <a:solidFill>
                  <a:schemeClr val="tx1"/>
                </a:solidFill>
              </a:rPr>
              <a:t>月毎に電報とまとめて請求書発行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6CAFB91-81C4-8AC7-3C78-BC69AC18DDA3}"/>
              </a:ext>
            </a:extLst>
          </p:cNvPr>
          <p:cNvSpPr/>
          <p:nvPr/>
        </p:nvSpPr>
        <p:spPr>
          <a:xfrm>
            <a:off x="878550" y="4971179"/>
            <a:ext cx="4611175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ja-JP" altLang="en-US" dirty="0">
                <a:latin typeface="ＭＳ Ｐゴシック 本文"/>
              </a:rPr>
              <a:t>供花 ／ 籠花　</a:t>
            </a:r>
            <a:r>
              <a:rPr lang="en-US" altLang="ja-JP" dirty="0">
                <a:latin typeface="ＭＳ Ｐゴシック 本文"/>
              </a:rPr>
              <a:t>16,500</a:t>
            </a:r>
            <a:r>
              <a:rPr lang="ja-JP" altLang="en-US" dirty="0">
                <a:latin typeface="ＭＳ Ｐゴシック 本文"/>
              </a:rPr>
              <a:t>円～（税込・手配料別）</a:t>
            </a:r>
            <a:endParaRPr lang="en-US" altLang="ja-JP" dirty="0">
              <a:latin typeface="ＭＳ Ｐゴシック 本文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B061FDCA-688B-833E-953D-DC9BFFE15ACD}"/>
              </a:ext>
            </a:extLst>
          </p:cNvPr>
          <p:cNvCxnSpPr>
            <a:cxnSpLocks/>
            <a:stCxn id="13" idx="6"/>
            <a:endCxn id="10" idx="2"/>
          </p:cNvCxnSpPr>
          <p:nvPr/>
        </p:nvCxnSpPr>
        <p:spPr>
          <a:xfrm>
            <a:off x="2504512" y="2058900"/>
            <a:ext cx="1322909" cy="0"/>
          </a:xfrm>
          <a:prstGeom prst="straightConnector1">
            <a:avLst/>
          </a:prstGeom>
          <a:ln w="31750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A1807C3-B425-B6EF-DDFA-85D9FD3C8572}"/>
              </a:ext>
            </a:extLst>
          </p:cNvPr>
          <p:cNvGrpSpPr/>
          <p:nvPr/>
        </p:nvGrpSpPr>
        <p:grpSpPr>
          <a:xfrm>
            <a:off x="6750116" y="1242111"/>
            <a:ext cx="1633578" cy="1633578"/>
            <a:chOff x="2849673" y="6179675"/>
            <a:chExt cx="792000" cy="792000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4B5BDDB7-55F2-C902-5C5C-3A16C6849F65}"/>
                </a:ext>
              </a:extLst>
            </p:cNvPr>
            <p:cNvSpPr/>
            <p:nvPr/>
          </p:nvSpPr>
          <p:spPr>
            <a:xfrm>
              <a:off x="2849673" y="6179675"/>
              <a:ext cx="792000" cy="792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pic>
          <p:nvPicPr>
            <p:cNvPr id="8" name="グラフィックス 7">
              <a:extLst>
                <a:ext uri="{FF2B5EF4-FFF2-40B4-BE49-F238E27FC236}">
                  <a16:creationId xmlns:a16="http://schemas.microsoft.com/office/drawing/2014/main" id="{4F598D1B-2487-0A3E-7DB3-B9E106550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17927" y="6313066"/>
              <a:ext cx="468000" cy="468000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16F9E42-EB96-0423-A130-D0246A8BD8C9}"/>
              </a:ext>
            </a:extLst>
          </p:cNvPr>
          <p:cNvGrpSpPr/>
          <p:nvPr/>
        </p:nvGrpSpPr>
        <p:grpSpPr>
          <a:xfrm>
            <a:off x="3827424" y="1242111"/>
            <a:ext cx="1633578" cy="1633578"/>
            <a:chOff x="1517237" y="6189928"/>
            <a:chExt cx="792000" cy="792000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95CC893D-25E6-AD69-D39F-0E4E86E2C1B6}"/>
                </a:ext>
              </a:extLst>
            </p:cNvPr>
            <p:cNvSpPr/>
            <p:nvPr/>
          </p:nvSpPr>
          <p:spPr>
            <a:xfrm>
              <a:off x="1517237" y="6189928"/>
              <a:ext cx="792000" cy="792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pic>
          <p:nvPicPr>
            <p:cNvPr id="11" name="グラフィックス 10">
              <a:extLst>
                <a:ext uri="{FF2B5EF4-FFF2-40B4-BE49-F238E27FC236}">
                  <a16:creationId xmlns:a16="http://schemas.microsoft.com/office/drawing/2014/main" id="{74CC4370-A0DE-F6E5-1D5D-4A0621FA1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43237" y="6309208"/>
              <a:ext cx="540000" cy="540000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87D1135-9D17-5B57-99BA-3E289C7B8694}"/>
              </a:ext>
            </a:extLst>
          </p:cNvPr>
          <p:cNvGrpSpPr/>
          <p:nvPr/>
        </p:nvGrpSpPr>
        <p:grpSpPr>
          <a:xfrm>
            <a:off x="870934" y="1242111"/>
            <a:ext cx="1633578" cy="1633578"/>
            <a:chOff x="266737" y="6179661"/>
            <a:chExt cx="792000" cy="792000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6D052C60-74AE-CE82-0533-71A0C4E14AE0}"/>
                </a:ext>
              </a:extLst>
            </p:cNvPr>
            <p:cNvSpPr/>
            <p:nvPr/>
          </p:nvSpPr>
          <p:spPr>
            <a:xfrm>
              <a:off x="266737" y="6179661"/>
              <a:ext cx="792000" cy="792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pic>
          <p:nvPicPr>
            <p:cNvPr id="14" name="グラフィックス 13">
              <a:extLst>
                <a:ext uri="{FF2B5EF4-FFF2-40B4-BE49-F238E27FC236}">
                  <a16:creationId xmlns:a16="http://schemas.microsoft.com/office/drawing/2014/main" id="{96094E21-03A1-DCE7-365E-A3F813D2C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1205" y="6305964"/>
              <a:ext cx="468000" cy="468000"/>
            </a:xfrm>
            <a:prstGeom prst="rect">
              <a:avLst/>
            </a:prstGeom>
          </p:spPr>
        </p:pic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11EA4C2-D176-EBDB-BAD0-392A8C9E9D99}"/>
              </a:ext>
            </a:extLst>
          </p:cNvPr>
          <p:cNvSpPr/>
          <p:nvPr/>
        </p:nvSpPr>
        <p:spPr>
          <a:xfrm>
            <a:off x="1059991" y="2852680"/>
            <a:ext cx="120559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544"/>
              </a:spcAft>
            </a:pPr>
            <a:r>
              <a:rPr lang="ja-JP" altLang="en-US" sz="1600" dirty="0"/>
              <a:t>お客さま</a:t>
            </a:r>
            <a:endParaRPr lang="en-US" altLang="ja-JP" sz="16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A0703F-0457-6ACB-EF9C-0DE58B2AB2F7}"/>
              </a:ext>
            </a:extLst>
          </p:cNvPr>
          <p:cNvSpPr/>
          <p:nvPr/>
        </p:nvSpPr>
        <p:spPr>
          <a:xfrm>
            <a:off x="6783095" y="2861022"/>
            <a:ext cx="1599601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544"/>
              </a:spcAft>
            </a:pPr>
            <a:r>
              <a:rPr lang="ja-JP" altLang="en-US" sz="1600" dirty="0"/>
              <a:t>斎場・葬儀社</a:t>
            </a:r>
            <a:endParaRPr lang="en-US" altLang="ja-JP" sz="1600" dirty="0"/>
          </a:p>
        </p:txBody>
      </p:sp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2C7FCA45-A293-8739-507A-289C740438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53174" y="2988771"/>
            <a:ext cx="1782085" cy="21747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9D4A581-797C-1265-28EE-9B741399E80E}"/>
              </a:ext>
            </a:extLst>
          </p:cNvPr>
          <p:cNvSpPr/>
          <p:nvPr/>
        </p:nvSpPr>
        <p:spPr>
          <a:xfrm rot="20286501">
            <a:off x="760306" y="1130669"/>
            <a:ext cx="1633578" cy="1633578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7549955"/>
              </a:avLst>
            </a:prstTxWarp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accent3"/>
                </a:solidFill>
              </a:rPr>
              <a:t>業務効率</a:t>
            </a:r>
            <a:r>
              <a:rPr lang="en-US" altLang="ja-JP" sz="1100" b="1" dirty="0">
                <a:solidFill>
                  <a:schemeClr val="accent3"/>
                </a:solidFill>
              </a:rPr>
              <a:t>UP</a:t>
            </a:r>
            <a:r>
              <a:rPr lang="ja-JP" altLang="en-US" sz="1100" b="1" dirty="0">
                <a:solidFill>
                  <a:schemeClr val="accent3"/>
                </a:solidFill>
              </a:rPr>
              <a:t>！</a:t>
            </a:r>
            <a:endParaRPr lang="en-US" altLang="ja-JP" sz="1100" b="1" dirty="0">
              <a:solidFill>
                <a:schemeClr val="accent3"/>
              </a:solidFill>
            </a:endParaRPr>
          </a:p>
        </p:txBody>
      </p:sp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2A064754-E2C6-EA98-F328-7E09C30908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59561" y="1354872"/>
            <a:ext cx="368329" cy="368329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4B6A0A3-3825-4A9F-BED1-185209FCAE78}"/>
              </a:ext>
            </a:extLst>
          </p:cNvPr>
          <p:cNvCxnSpPr>
            <a:cxnSpLocks/>
            <a:stCxn id="10" idx="6"/>
            <a:endCxn id="7" idx="2"/>
          </p:cNvCxnSpPr>
          <p:nvPr/>
        </p:nvCxnSpPr>
        <p:spPr>
          <a:xfrm>
            <a:off x="5461002" y="2058900"/>
            <a:ext cx="1289114" cy="0"/>
          </a:xfrm>
          <a:prstGeom prst="straightConnector1">
            <a:avLst/>
          </a:prstGeom>
          <a:ln w="31750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D194C8A-61E1-8F6B-AAB4-9D0D8BA7F300}"/>
              </a:ext>
            </a:extLst>
          </p:cNvPr>
          <p:cNvGrpSpPr/>
          <p:nvPr/>
        </p:nvGrpSpPr>
        <p:grpSpPr>
          <a:xfrm>
            <a:off x="2692287" y="1291663"/>
            <a:ext cx="900359" cy="565905"/>
            <a:chOff x="1203846" y="4848066"/>
            <a:chExt cx="436518" cy="27436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C98849E1-50CD-E1A6-51EC-1CA66FE57274}"/>
                </a:ext>
              </a:extLst>
            </p:cNvPr>
            <p:cNvSpPr/>
            <p:nvPr/>
          </p:nvSpPr>
          <p:spPr>
            <a:xfrm>
              <a:off x="1203846" y="4848066"/>
              <a:ext cx="436518" cy="216000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544"/>
                </a:spcAft>
              </a:pPr>
              <a:r>
                <a:rPr lang="ja-JP" altLang="en-US" sz="1400" dirty="0"/>
                <a:t>注文</a:t>
              </a:r>
              <a:endParaRPr lang="en-US" altLang="ja-JP" sz="1400" dirty="0"/>
            </a:p>
          </p:txBody>
        </p:sp>
        <p:sp>
          <p:nvSpPr>
            <p:cNvPr id="24" name="二等辺三角形 23">
              <a:extLst>
                <a:ext uri="{FF2B5EF4-FFF2-40B4-BE49-F238E27FC236}">
                  <a16:creationId xmlns:a16="http://schemas.microsoft.com/office/drawing/2014/main" id="{61C5AA5A-3A14-844B-B0C8-FBFD9FB5ED57}"/>
                </a:ext>
              </a:extLst>
            </p:cNvPr>
            <p:cNvSpPr/>
            <p:nvPr/>
          </p:nvSpPr>
          <p:spPr>
            <a:xfrm rot="10800000">
              <a:off x="1369883" y="5050431"/>
              <a:ext cx="79367" cy="72000"/>
            </a:xfrm>
            <a:prstGeom prst="triangle">
              <a:avLst/>
            </a:prstGeom>
            <a:grpFill/>
          </p:spPr>
          <p:txBody>
            <a:bodyPr wrap="non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544"/>
                </a:spcAft>
              </a:pPr>
              <a:endParaRPr lang="en-US" altLang="ja-JP" sz="1400" dirty="0"/>
            </a:p>
          </p:txBody>
        </p:sp>
      </p:grpSp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CAE5E8B4-B131-1DCF-DC5D-772DD7A07A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21379" y="1710953"/>
            <a:ext cx="519775" cy="519775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6F5FC90-01FD-E778-7EC0-AE1CC4B7FC0B}"/>
              </a:ext>
            </a:extLst>
          </p:cNvPr>
          <p:cNvGrpSpPr/>
          <p:nvPr/>
        </p:nvGrpSpPr>
        <p:grpSpPr>
          <a:xfrm>
            <a:off x="5628992" y="1291663"/>
            <a:ext cx="900359" cy="565905"/>
            <a:chOff x="1203846" y="4848066"/>
            <a:chExt cx="436518" cy="27436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5F9BC6EA-582D-8344-56BD-ADF6451FF409}"/>
                </a:ext>
              </a:extLst>
            </p:cNvPr>
            <p:cNvSpPr/>
            <p:nvPr/>
          </p:nvSpPr>
          <p:spPr>
            <a:xfrm>
              <a:off x="1203846" y="4848066"/>
              <a:ext cx="436518" cy="216000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544"/>
                </a:spcAft>
              </a:pPr>
              <a:r>
                <a:rPr lang="ja-JP" altLang="en-US" sz="1400" dirty="0"/>
                <a:t>手配</a:t>
              </a:r>
              <a:endParaRPr lang="en-US" altLang="ja-JP" sz="1400" dirty="0"/>
            </a:p>
          </p:txBody>
        </p:sp>
        <p:sp>
          <p:nvSpPr>
            <p:cNvPr id="32" name="二等辺三角形 31">
              <a:extLst>
                <a:ext uri="{FF2B5EF4-FFF2-40B4-BE49-F238E27FC236}">
                  <a16:creationId xmlns:a16="http://schemas.microsoft.com/office/drawing/2014/main" id="{83B0BEA5-ADEF-4D5C-5B73-2A9B39124A52}"/>
                </a:ext>
              </a:extLst>
            </p:cNvPr>
            <p:cNvSpPr/>
            <p:nvPr/>
          </p:nvSpPr>
          <p:spPr>
            <a:xfrm rot="10800000">
              <a:off x="1369883" y="5050431"/>
              <a:ext cx="79367" cy="72000"/>
            </a:xfrm>
            <a:prstGeom prst="triangle">
              <a:avLst/>
            </a:prstGeom>
            <a:grpFill/>
          </p:spPr>
          <p:txBody>
            <a:bodyPr wrap="non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544"/>
                </a:spcAft>
              </a:pPr>
              <a:endParaRPr lang="en-US" altLang="ja-JP" sz="1400" dirty="0"/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C599E46-38CA-A1E7-5A73-BF65DC6E224F}"/>
              </a:ext>
            </a:extLst>
          </p:cNvPr>
          <p:cNvSpPr/>
          <p:nvPr/>
        </p:nvSpPr>
        <p:spPr>
          <a:xfrm>
            <a:off x="865581" y="5462928"/>
            <a:ext cx="4664325" cy="584775"/>
          </a:xfrm>
          <a:prstGeom prst="rect">
            <a:avLst/>
          </a:prstGeom>
          <a:ln w="63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spc="2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ja-JP" altLang="en-US" sz="1600" spc="20" dirty="0">
                <a:solidFill>
                  <a:schemeClr val="accent6">
                    <a:lumMod val="75000"/>
                  </a:schemeClr>
                </a:solidFill>
              </a:rPr>
              <a:t>お申し込みにつき、</a:t>
            </a:r>
            <a:endParaRPr lang="en-US" altLang="ja-JP" sz="1600" spc="2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1600" spc="20" dirty="0">
                <a:solidFill>
                  <a:schemeClr val="accent6">
                    <a:lumMod val="75000"/>
                  </a:schemeClr>
                </a:solidFill>
              </a:rPr>
              <a:t>手配料</a:t>
            </a:r>
            <a:r>
              <a:rPr lang="en-US" altLang="ja-JP" sz="1600" spc="20" dirty="0">
                <a:solidFill>
                  <a:schemeClr val="accent6">
                    <a:lumMod val="75000"/>
                  </a:schemeClr>
                </a:solidFill>
              </a:rPr>
              <a:t>990</a:t>
            </a:r>
            <a:r>
              <a:rPr lang="ja-JP" altLang="en-US" sz="1600" spc="20" dirty="0">
                <a:solidFill>
                  <a:schemeClr val="accent6">
                    <a:lumMod val="75000"/>
                  </a:schemeClr>
                </a:solidFill>
              </a:rPr>
              <a:t>円（税込）を頂戴します。</a:t>
            </a:r>
            <a:endParaRPr lang="ja-JP" altLang="en-US" sz="1600" spc="20" dirty="0"/>
          </a:p>
        </p:txBody>
      </p:sp>
    </p:spTree>
    <p:extLst>
      <p:ext uri="{BB962C8B-B14F-4D97-AF65-F5344CB8AC3E}">
        <p14:creationId xmlns:p14="http://schemas.microsoft.com/office/powerpoint/2010/main" val="173910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94A3424-C35E-0618-D3F6-EB4EB887EED1}"/>
              </a:ext>
            </a:extLst>
          </p:cNvPr>
          <p:cNvSpPr/>
          <p:nvPr/>
        </p:nvSpPr>
        <p:spPr>
          <a:xfrm>
            <a:off x="3918633" y="0"/>
            <a:ext cx="5225367" cy="718488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6585" rIns="783805" rtlCol="0" anchor="ctr"/>
          <a:lstStyle/>
          <a:p>
            <a:pPr algn="r">
              <a:spcAft>
                <a:spcPts val="272"/>
              </a:spcAft>
            </a:pPr>
            <a:r>
              <a:rPr kumimoji="1" lang="ja-JP" altLang="en-US" sz="1400" b="1" spc="18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本格胡蝶蘭</a:t>
            </a:r>
            <a:endParaRPr kumimoji="1" lang="en-US" altLang="ja-JP" sz="1400" b="1" spc="181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r">
              <a:spcAft>
                <a:spcPts val="272"/>
              </a:spcAft>
            </a:pPr>
            <a:r>
              <a:rPr kumimoji="1" lang="en-US" altLang="ja-JP" sz="1200" spc="91" dirty="0">
                <a:solidFill>
                  <a:schemeClr val="tx1"/>
                </a:solidFill>
              </a:rPr>
              <a:t>VERY CARD</a:t>
            </a:r>
            <a:r>
              <a:rPr kumimoji="1" lang="ja-JP" altLang="en-US" sz="1200" spc="91" dirty="0">
                <a:solidFill>
                  <a:schemeClr val="tx1"/>
                </a:solidFill>
              </a:rPr>
              <a:t>が誇る信頼と安心の胡蝶蘭</a:t>
            </a:r>
            <a:endParaRPr kumimoji="1" lang="ja-JP" altLang="en-US" sz="1500" spc="91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08574ED-7B43-DC9E-2792-3099295B6838}"/>
              </a:ext>
            </a:extLst>
          </p:cNvPr>
          <p:cNvSpPr/>
          <p:nvPr/>
        </p:nvSpPr>
        <p:spPr>
          <a:xfrm>
            <a:off x="5070946" y="1340768"/>
            <a:ext cx="4073054" cy="458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79" indent="-228614">
              <a:lnSpc>
                <a:spcPct val="12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ja-JP" altLang="en-US" sz="1600" b="1" spc="80" dirty="0">
                <a:solidFill>
                  <a:schemeClr val="accent2"/>
                </a:solidFill>
              </a:rPr>
              <a:t>契約農園から直接お届け</a:t>
            </a:r>
            <a:br>
              <a:rPr lang="en-US" altLang="ja-JP" sz="1600" spc="80" dirty="0">
                <a:solidFill>
                  <a:schemeClr val="accent6"/>
                </a:solidFill>
              </a:rPr>
            </a:br>
            <a:r>
              <a:rPr lang="ja-JP" altLang="en-US" sz="1600" spc="80" dirty="0"/>
              <a:t>お手頃価格で新鮮な胡蝶蘭ご提供</a:t>
            </a:r>
            <a:endParaRPr lang="en-US" altLang="ja-JP" sz="1600" spc="80" dirty="0"/>
          </a:p>
          <a:p>
            <a:pPr marL="311079" indent="-228614">
              <a:lnSpc>
                <a:spcPct val="12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ja-JP" altLang="en-US" sz="1600" b="1" spc="80" dirty="0">
                <a:solidFill>
                  <a:schemeClr val="accent2"/>
                </a:solidFill>
              </a:rPr>
              <a:t>最高品質の胡蝶蘭</a:t>
            </a:r>
            <a:br>
              <a:rPr lang="en-US" altLang="ja-JP" sz="1600" spc="80" dirty="0">
                <a:solidFill>
                  <a:schemeClr val="accent6"/>
                </a:solidFill>
              </a:rPr>
            </a:br>
            <a:r>
              <a:rPr lang="ja-JP" altLang="en-US" sz="1600" spc="80" dirty="0"/>
              <a:t>全国洋らん品評会金賞受賞</a:t>
            </a:r>
            <a:endParaRPr lang="en-US" altLang="ja-JP" sz="1600" spc="80" dirty="0"/>
          </a:p>
          <a:p>
            <a:pPr marL="311079" indent="-228614">
              <a:lnSpc>
                <a:spcPct val="12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ja-JP" altLang="en-US" sz="1600" b="1" spc="80" dirty="0">
                <a:solidFill>
                  <a:schemeClr val="accent2"/>
                </a:solidFill>
              </a:rPr>
              <a:t>安心の画像配信サービス</a:t>
            </a:r>
            <a:br>
              <a:rPr lang="en-US" altLang="ja-JP" sz="1600" spc="80" dirty="0">
                <a:solidFill>
                  <a:schemeClr val="accent6"/>
                </a:solidFill>
              </a:rPr>
            </a:br>
            <a:r>
              <a:rPr lang="ja-JP" altLang="en-US" sz="1600" spc="80" dirty="0"/>
              <a:t>実際にお届けする商品と立札を事前にご確認</a:t>
            </a:r>
            <a:endParaRPr lang="en-US" altLang="ja-JP" sz="1600" spc="80" dirty="0"/>
          </a:p>
          <a:p>
            <a:pPr marL="311079" indent="-228614">
              <a:lnSpc>
                <a:spcPct val="12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ja-JP" altLang="en-US" sz="1600" b="1" spc="80" dirty="0">
                <a:solidFill>
                  <a:schemeClr val="accent2"/>
                </a:solidFill>
              </a:rPr>
              <a:t>木製立札が標準付属</a:t>
            </a:r>
            <a:br>
              <a:rPr lang="en-US" altLang="ja-JP" sz="1600" spc="80" dirty="0">
                <a:solidFill>
                  <a:schemeClr val="accent6"/>
                </a:solidFill>
              </a:rPr>
            </a:br>
            <a:r>
              <a:rPr lang="ja-JP" altLang="en-US" sz="1600" spc="80" dirty="0"/>
              <a:t>厚紙立札にはない豪華な木製立札</a:t>
            </a:r>
            <a:endParaRPr lang="en-US" altLang="ja-JP" sz="1600" spc="80" dirty="0"/>
          </a:p>
          <a:p>
            <a:pPr marL="311079" indent="-228614">
              <a:lnSpc>
                <a:spcPct val="12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ja-JP" altLang="en-US" sz="1600" b="1" spc="80" dirty="0">
                <a:solidFill>
                  <a:schemeClr val="accent2"/>
                </a:solidFill>
              </a:rPr>
              <a:t>選べる無料ラッピング</a:t>
            </a:r>
            <a:br>
              <a:rPr lang="en-US" altLang="ja-JP" sz="1600" spc="80" dirty="0">
                <a:solidFill>
                  <a:schemeClr val="accent6"/>
                </a:solidFill>
              </a:rPr>
            </a:br>
            <a:r>
              <a:rPr lang="ja-JP" altLang="en-US" sz="1600" spc="80" dirty="0"/>
              <a:t>用途やお好みに合わせて選べる</a:t>
            </a:r>
            <a:r>
              <a:rPr lang="en-US" altLang="ja-JP" sz="1600" spc="80" dirty="0"/>
              <a:t>6</a:t>
            </a:r>
            <a:r>
              <a:rPr lang="ja-JP" altLang="en-US" sz="1600" spc="80" dirty="0"/>
              <a:t>色</a:t>
            </a:r>
            <a:endParaRPr lang="en-US" altLang="ja-JP" sz="1600" spc="80" dirty="0"/>
          </a:p>
          <a:p>
            <a:pPr marL="311079" indent="-228614">
              <a:lnSpc>
                <a:spcPct val="12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ja-JP" altLang="en-US" sz="1600" b="1" spc="80" dirty="0">
                <a:solidFill>
                  <a:schemeClr val="accent2"/>
                </a:solidFill>
              </a:rPr>
              <a:t>自然素材の植木鉢</a:t>
            </a:r>
            <a:br>
              <a:rPr lang="en-US" altLang="ja-JP" sz="1600" spc="80" dirty="0">
                <a:solidFill>
                  <a:schemeClr val="accent6"/>
                </a:solidFill>
              </a:rPr>
            </a:br>
            <a:r>
              <a:rPr lang="ja-JP" altLang="en-US" sz="1600" spc="80" dirty="0"/>
              <a:t>竹などの自然素材でできた環境に優しい鉢を使用</a:t>
            </a:r>
            <a:endParaRPr lang="en-US" altLang="ja-JP" sz="1600" spc="80" dirty="0"/>
          </a:p>
        </p:txBody>
      </p:sp>
      <p:pic>
        <p:nvPicPr>
          <p:cNvPr id="5" name="Picture 70" descr="C:\Users\arai\AppData\Local\Temp\B2Temp\Attach\全国洋らん品評会金賞ラベル.png">
            <a:extLst>
              <a:ext uri="{FF2B5EF4-FFF2-40B4-BE49-F238E27FC236}">
                <a16:creationId xmlns:a16="http://schemas.microsoft.com/office/drawing/2014/main" id="{90614C89-77BB-6834-7230-5CE673FD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481" y="-6913"/>
            <a:ext cx="556687" cy="8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B8E3AF9-2F18-B207-F1DF-E41EFB592033}"/>
              </a:ext>
            </a:extLst>
          </p:cNvPr>
          <p:cNvSpPr/>
          <p:nvPr/>
        </p:nvSpPr>
        <p:spPr>
          <a:xfrm>
            <a:off x="2578396" y="3755842"/>
            <a:ext cx="3061111" cy="756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altLang="ja-JP" sz="1600" dirty="0"/>
              <a:t>20,900</a:t>
            </a:r>
            <a:r>
              <a:rPr lang="ja-JP" altLang="en-US" sz="1600" dirty="0"/>
              <a:t>円～（税込）</a:t>
            </a:r>
            <a:endParaRPr lang="en-US" altLang="ja-JP" sz="1600" dirty="0"/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ja-JP" altLang="en-US" sz="1050" dirty="0"/>
              <a:t>サイズ：</a:t>
            </a:r>
            <a:r>
              <a:rPr lang="en-US" altLang="ja-JP" sz="1050" dirty="0"/>
              <a:t>3</a:t>
            </a:r>
            <a:r>
              <a:rPr lang="ja-JP" altLang="en-US" sz="1050" dirty="0"/>
              <a:t>本立／</a:t>
            </a:r>
            <a:r>
              <a:rPr lang="en-US" altLang="ja-JP" sz="1050" dirty="0"/>
              <a:t>5</a:t>
            </a:r>
            <a:r>
              <a:rPr lang="ja-JP" altLang="en-US" sz="1050" dirty="0"/>
              <a:t>本立／</a:t>
            </a:r>
            <a:r>
              <a:rPr lang="en-US" altLang="ja-JP" sz="1050" dirty="0"/>
              <a:t>7</a:t>
            </a:r>
            <a:r>
              <a:rPr lang="ja-JP" altLang="en-US" sz="1050" dirty="0"/>
              <a:t>本立</a:t>
            </a:r>
            <a:endParaRPr lang="en-US" altLang="ja-JP" sz="1050" dirty="0"/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ja-JP" altLang="en-US" sz="1050" dirty="0"/>
              <a:t>色：白／赤リップ／ピンク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9FC8D99-0E34-B5A8-7050-5CF3C6DBE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6" y="3699305"/>
            <a:ext cx="1989922" cy="2487402"/>
          </a:xfrm>
          <a:prstGeom prst="rect">
            <a:avLst/>
          </a:prstGeom>
        </p:spPr>
      </p:pic>
      <p:pic>
        <p:nvPicPr>
          <p:cNvPr id="8" name="図 7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219676D-1BFC-DE1D-F7E0-BE325D3A5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6" y="1089048"/>
            <a:ext cx="1989922" cy="24874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D2C499-C3F0-BF1E-0E29-AC2B89223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96" y="1084034"/>
            <a:ext cx="1989922" cy="24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25615CC-DBC6-4C90-A29D-2A7F27398AE8}"/>
              </a:ext>
            </a:extLst>
          </p:cNvPr>
          <p:cNvSpPr/>
          <p:nvPr/>
        </p:nvSpPr>
        <p:spPr>
          <a:xfrm>
            <a:off x="19050" y="96838"/>
            <a:ext cx="8890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747" name="スライド番号プレースホルダー 2">
            <a:extLst>
              <a:ext uri="{FF2B5EF4-FFF2-40B4-BE49-F238E27FC236}">
                <a16:creationId xmlns:a16="http://schemas.microsoft.com/office/drawing/2014/main" id="{8C8DDF06-1A1F-41BD-83DC-FDBBB066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555875" y="65928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en-US" altLang="ja-JP" sz="1200">
                <a:solidFill>
                  <a:srgbClr val="898989"/>
                </a:solidFill>
                <a:latin typeface="Calibri" panose="020F0502020204030204" pitchFamily="34" charset="0"/>
              </a:rPr>
              <a:t>8</a:t>
            </a:r>
            <a:endParaRPr lang="ja-JP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角丸四角形吹き出し 21">
            <a:extLst>
              <a:ext uri="{FF2B5EF4-FFF2-40B4-BE49-F238E27FC236}">
                <a16:creationId xmlns:a16="http://schemas.microsoft.com/office/drawing/2014/main" id="{05A3EA8B-50E3-4B92-A21C-46B1C9BF8755}"/>
              </a:ext>
            </a:extLst>
          </p:cNvPr>
          <p:cNvSpPr/>
          <p:nvPr/>
        </p:nvSpPr>
        <p:spPr>
          <a:xfrm>
            <a:off x="755650" y="4141788"/>
            <a:ext cx="3887788" cy="660400"/>
          </a:xfrm>
          <a:prstGeom prst="wedgeRoundRectCallout">
            <a:avLst>
              <a:gd name="adj1" fmla="val -9393"/>
              <a:gd name="adj2" fmla="val 44606"/>
              <a:gd name="adj3" fmla="val 16667"/>
            </a:avLst>
          </a:prstGeom>
          <a:solidFill>
            <a:srgbClr val="D3EFFB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誰が、いつ、どこに、どんなものを送ったか</a:t>
            </a:r>
            <a:endParaRPr lang="en-US" altLang="ja-JP" sz="1400" b="1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閲覧することが可能</a:t>
            </a:r>
          </a:p>
        </p:txBody>
      </p:sp>
      <p:sp>
        <p:nvSpPr>
          <p:cNvPr id="23" name="角丸四角形吹き出し 22">
            <a:extLst>
              <a:ext uri="{FF2B5EF4-FFF2-40B4-BE49-F238E27FC236}">
                <a16:creationId xmlns:a16="http://schemas.microsoft.com/office/drawing/2014/main" id="{20654E3D-D460-4CD8-BC3F-1661DC00E1C9}"/>
              </a:ext>
            </a:extLst>
          </p:cNvPr>
          <p:cNvSpPr/>
          <p:nvPr/>
        </p:nvSpPr>
        <p:spPr>
          <a:xfrm>
            <a:off x="755650" y="4979988"/>
            <a:ext cx="3887788" cy="647700"/>
          </a:xfrm>
          <a:prstGeom prst="wedgeRoundRectCallout">
            <a:avLst>
              <a:gd name="adj1" fmla="val -9393"/>
              <a:gd name="adj2" fmla="val 44606"/>
              <a:gd name="adj3" fmla="val 16667"/>
            </a:avLst>
          </a:prstGeom>
          <a:solidFill>
            <a:srgbClr val="D3EFFB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「部署」や申込毎に設定できる「備考」を</a:t>
            </a:r>
            <a:endParaRPr lang="en-US" altLang="ja-JP" sz="1400" b="1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キーにすることで</a:t>
            </a:r>
            <a:r>
              <a:rPr lang="en-US" altLang="ja-JP" sz="1400" b="1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CSV</a:t>
            </a:r>
            <a:r>
              <a:rPr lang="ja-JP" altLang="en-US" sz="1400" b="1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データでの整理が可能</a:t>
            </a:r>
          </a:p>
        </p:txBody>
      </p:sp>
      <p:sp>
        <p:nvSpPr>
          <p:cNvPr id="24" name="角丸四角形吹き出し 23">
            <a:extLst>
              <a:ext uri="{FF2B5EF4-FFF2-40B4-BE49-F238E27FC236}">
                <a16:creationId xmlns:a16="http://schemas.microsoft.com/office/drawing/2014/main" id="{DC124871-97EE-4E34-99B3-7DC7F2BBD6DD}"/>
              </a:ext>
            </a:extLst>
          </p:cNvPr>
          <p:cNvSpPr/>
          <p:nvPr/>
        </p:nvSpPr>
        <p:spPr>
          <a:xfrm>
            <a:off x="755650" y="5805488"/>
            <a:ext cx="3887788" cy="647700"/>
          </a:xfrm>
          <a:prstGeom prst="wedgeRoundRectCallout">
            <a:avLst>
              <a:gd name="adj1" fmla="val -9393"/>
              <a:gd name="adj2" fmla="val 44606"/>
              <a:gd name="adj3" fmla="val 16667"/>
            </a:avLst>
          </a:prstGeom>
          <a:solidFill>
            <a:srgbClr val="D3EFFB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履歴から同一住所へ台紙やメッセージなどを</a:t>
            </a:r>
            <a:endParaRPr lang="en-US" altLang="ja-JP" sz="1400" b="1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変更して申し込むことが可能</a:t>
            </a:r>
          </a:p>
        </p:txBody>
      </p:sp>
      <p:pic>
        <p:nvPicPr>
          <p:cNvPr id="31751" name="図 2">
            <a:extLst>
              <a:ext uri="{FF2B5EF4-FFF2-40B4-BE49-F238E27FC236}">
                <a16:creationId xmlns:a16="http://schemas.microsoft.com/office/drawing/2014/main" id="{59338DE6-E255-4DF3-9BD5-BA821F1FF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027363"/>
            <a:ext cx="130492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図 6">
            <a:extLst>
              <a:ext uri="{FF2B5EF4-FFF2-40B4-BE49-F238E27FC236}">
                <a16:creationId xmlns:a16="http://schemas.microsoft.com/office/drawing/2014/main" id="{F4739416-2806-45FE-A855-02BDD5EEE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500438"/>
            <a:ext cx="7175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図 5">
            <a:extLst>
              <a:ext uri="{FF2B5EF4-FFF2-40B4-BE49-F238E27FC236}">
                <a16:creationId xmlns:a16="http://schemas.microsoft.com/office/drawing/2014/main" id="{1C81A3F3-5528-459F-AE71-A3E260E51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11550"/>
            <a:ext cx="28892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図 18">
            <a:extLst>
              <a:ext uri="{FF2B5EF4-FFF2-40B4-BE49-F238E27FC236}">
                <a16:creationId xmlns:a16="http://schemas.microsoft.com/office/drawing/2014/main" id="{E1B5380D-22D7-4677-BE18-F126EA34F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511550"/>
            <a:ext cx="604838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図 7">
            <a:extLst>
              <a:ext uri="{FF2B5EF4-FFF2-40B4-BE49-F238E27FC236}">
                <a16:creationId xmlns:a16="http://schemas.microsoft.com/office/drawing/2014/main" id="{3BDE7D69-5040-40E1-92E7-3AC10FE1F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492500"/>
            <a:ext cx="274637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図 19">
            <a:extLst>
              <a:ext uri="{FF2B5EF4-FFF2-40B4-BE49-F238E27FC236}">
                <a16:creationId xmlns:a16="http://schemas.microsoft.com/office/drawing/2014/main" id="{331FB278-8DEB-4B65-8EBB-23200C3A8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500438"/>
            <a:ext cx="604838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図 8">
            <a:extLst>
              <a:ext uri="{FF2B5EF4-FFF2-40B4-BE49-F238E27FC236}">
                <a16:creationId xmlns:a16="http://schemas.microsoft.com/office/drawing/2014/main" id="{78B8AB29-CD70-4499-8226-D1ACFF2BB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500438"/>
            <a:ext cx="331788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図 4">
            <a:extLst>
              <a:ext uri="{FF2B5EF4-FFF2-40B4-BE49-F238E27FC236}">
                <a16:creationId xmlns:a16="http://schemas.microsoft.com/office/drawing/2014/main" id="{84936CB6-352A-47EF-9E77-86960055F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63775"/>
            <a:ext cx="508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AF7EC65-6D52-44CA-BA5B-46BD6C0309C9}"/>
              </a:ext>
            </a:extLst>
          </p:cNvPr>
          <p:cNvSpPr/>
          <p:nvPr/>
        </p:nvSpPr>
        <p:spPr>
          <a:xfrm>
            <a:off x="-511175" y="515938"/>
            <a:ext cx="33210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　ユーザー</a:t>
            </a:r>
            <a:r>
              <a:rPr lang="en-US" altLang="ja-JP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ID</a:t>
            </a:r>
            <a:r>
              <a:rPr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登録</a:t>
            </a:r>
          </a:p>
        </p:txBody>
      </p:sp>
      <p:sp>
        <p:nvSpPr>
          <p:cNvPr id="31" name="対角する 2 つの角を丸めた四角形 20">
            <a:extLst>
              <a:ext uri="{FF2B5EF4-FFF2-40B4-BE49-F238E27FC236}">
                <a16:creationId xmlns:a16="http://schemas.microsoft.com/office/drawing/2014/main" id="{1F6D1254-B988-40C7-AC50-69CE82343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25" y="166688"/>
            <a:ext cx="5062538" cy="552450"/>
          </a:xfrm>
          <a:prstGeom prst="round2Diag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ja-JP" sz="1400" b="1" dirty="0">
                <a:solidFill>
                  <a:srgbClr val="1F497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3.</a:t>
            </a:r>
            <a:r>
              <a:rPr lang="ja-JP" altLang="en-US" sz="1400" b="1" dirty="0">
                <a:solidFill>
                  <a:srgbClr val="1F497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利用状況のデータ</a:t>
            </a:r>
            <a:r>
              <a:rPr lang="ja-JP" altLang="en-US" sz="1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管理が可能</a:t>
            </a:r>
            <a:endParaRPr lang="en-US" altLang="ja-JP" sz="1400" b="1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en-US" altLang="ja-JP" sz="1400" b="1" u="sng" dirty="0">
              <a:solidFill>
                <a:schemeClr val="accent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811C109-5575-4B4D-AD5E-15738E67D331}"/>
              </a:ext>
            </a:extLst>
          </p:cNvPr>
          <p:cNvCxnSpPr>
            <a:cxnSpLocks/>
          </p:cNvCxnSpPr>
          <p:nvPr/>
        </p:nvCxnSpPr>
        <p:spPr>
          <a:xfrm>
            <a:off x="0" y="536575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832D46EF-CF06-43A3-8435-C4D7A317A9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" y="813955"/>
            <a:ext cx="7527925" cy="3145271"/>
          </a:xfrm>
          <a:prstGeom prst="rect">
            <a:avLst/>
          </a:prstGeom>
        </p:spPr>
      </p:pic>
      <p:pic>
        <p:nvPicPr>
          <p:cNvPr id="6" name="図 5" descr="グラフィカル ユーザー インターフェイス, アプリケーション, テーブル&#10;&#10;自動的に生成された説明">
            <a:extLst>
              <a:ext uri="{FF2B5EF4-FFF2-40B4-BE49-F238E27FC236}">
                <a16:creationId xmlns:a16="http://schemas.microsoft.com/office/drawing/2014/main" id="{71E0204B-E1D1-444B-B1F4-33E3BC50DB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4930" r="24587" b="4370"/>
          <a:stretch/>
        </p:blipFill>
        <p:spPr>
          <a:xfrm>
            <a:off x="4788024" y="3216904"/>
            <a:ext cx="4002536" cy="332518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C5771C9-807E-509C-792D-A6E4C78F0576}"/>
              </a:ext>
            </a:extLst>
          </p:cNvPr>
          <p:cNvSpPr/>
          <p:nvPr/>
        </p:nvSpPr>
        <p:spPr>
          <a:xfrm>
            <a:off x="1314192" y="918195"/>
            <a:ext cx="251664" cy="95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37BBDE-F4E4-4EB9-D333-7E85FE110819}"/>
              </a:ext>
            </a:extLst>
          </p:cNvPr>
          <p:cNvSpPr/>
          <p:nvPr/>
        </p:nvSpPr>
        <p:spPr>
          <a:xfrm>
            <a:off x="1835696" y="920419"/>
            <a:ext cx="144016" cy="95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EE7872-84A9-4F6C-491C-7DE5844C1CCC}"/>
              </a:ext>
            </a:extLst>
          </p:cNvPr>
          <p:cNvSpPr/>
          <p:nvPr/>
        </p:nvSpPr>
        <p:spPr>
          <a:xfrm>
            <a:off x="1350521" y="2198687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86B0A4-4C00-CB97-B4BD-BF8EC7316F50}"/>
              </a:ext>
            </a:extLst>
          </p:cNvPr>
          <p:cNvSpPr/>
          <p:nvPr/>
        </p:nvSpPr>
        <p:spPr>
          <a:xfrm>
            <a:off x="1936777" y="2200275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4040828-4B7A-CBBA-8A40-7038F26DD17E}"/>
              </a:ext>
            </a:extLst>
          </p:cNvPr>
          <p:cNvSpPr/>
          <p:nvPr/>
        </p:nvSpPr>
        <p:spPr>
          <a:xfrm>
            <a:off x="1352679" y="2509457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B92CC9A-3D64-A955-5E1A-CF021B1B1B32}"/>
              </a:ext>
            </a:extLst>
          </p:cNvPr>
          <p:cNvSpPr/>
          <p:nvPr/>
        </p:nvSpPr>
        <p:spPr>
          <a:xfrm>
            <a:off x="1944072" y="2509457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E4A51CF-2F57-379B-A6EC-4C9C20E229B1}"/>
              </a:ext>
            </a:extLst>
          </p:cNvPr>
          <p:cNvSpPr/>
          <p:nvPr/>
        </p:nvSpPr>
        <p:spPr>
          <a:xfrm>
            <a:off x="1352679" y="2835342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BF9D8C-4E57-A6DD-047A-584454B3C697}"/>
              </a:ext>
            </a:extLst>
          </p:cNvPr>
          <p:cNvSpPr/>
          <p:nvPr/>
        </p:nvSpPr>
        <p:spPr>
          <a:xfrm>
            <a:off x="1944072" y="2835342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56C659-7CEA-8730-DBDA-4BE0F8E11022}"/>
              </a:ext>
            </a:extLst>
          </p:cNvPr>
          <p:cNvSpPr/>
          <p:nvPr/>
        </p:nvSpPr>
        <p:spPr>
          <a:xfrm>
            <a:off x="1348363" y="2356396"/>
            <a:ext cx="539696" cy="1007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6AF3AA0-57BE-9039-FB17-104D8846BA47}"/>
              </a:ext>
            </a:extLst>
          </p:cNvPr>
          <p:cNvSpPr/>
          <p:nvPr/>
        </p:nvSpPr>
        <p:spPr>
          <a:xfrm>
            <a:off x="1934619" y="2357984"/>
            <a:ext cx="539696" cy="1007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A9DCED9-F188-1008-2704-4DE2FB74787C}"/>
              </a:ext>
            </a:extLst>
          </p:cNvPr>
          <p:cNvSpPr/>
          <p:nvPr/>
        </p:nvSpPr>
        <p:spPr>
          <a:xfrm>
            <a:off x="1350521" y="2667166"/>
            <a:ext cx="539696" cy="1007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AEC7F27-ED97-1D39-937B-F2404CD4B9C6}"/>
              </a:ext>
            </a:extLst>
          </p:cNvPr>
          <p:cNvSpPr/>
          <p:nvPr/>
        </p:nvSpPr>
        <p:spPr>
          <a:xfrm>
            <a:off x="1941914" y="2667166"/>
            <a:ext cx="539696" cy="1007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504FA33-85A0-5BDB-ADF3-69B913CBB31C}"/>
              </a:ext>
            </a:extLst>
          </p:cNvPr>
          <p:cNvSpPr/>
          <p:nvPr/>
        </p:nvSpPr>
        <p:spPr>
          <a:xfrm>
            <a:off x="1350521" y="2993051"/>
            <a:ext cx="539696" cy="1007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8B8EBA5-F13A-E62A-B1A3-E8012B5CECCB}"/>
              </a:ext>
            </a:extLst>
          </p:cNvPr>
          <p:cNvSpPr/>
          <p:nvPr/>
        </p:nvSpPr>
        <p:spPr>
          <a:xfrm>
            <a:off x="1941914" y="2993051"/>
            <a:ext cx="539696" cy="1007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6BDF7D-9ED2-97B9-2033-DD86F9760A1A}"/>
              </a:ext>
            </a:extLst>
          </p:cNvPr>
          <p:cNvSpPr txBox="1"/>
          <p:nvPr/>
        </p:nvSpPr>
        <p:spPr>
          <a:xfrm>
            <a:off x="1235481" y="863839"/>
            <a:ext cx="4090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6373064-2996-373A-2EAA-4BEE5F92E862}"/>
              </a:ext>
            </a:extLst>
          </p:cNvPr>
          <p:cNvSpPr txBox="1"/>
          <p:nvPr/>
        </p:nvSpPr>
        <p:spPr>
          <a:xfrm>
            <a:off x="1763688" y="868347"/>
            <a:ext cx="2968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4D68E45-FED4-81F5-DE53-25CB0E0734F3}"/>
              </a:ext>
            </a:extLst>
          </p:cNvPr>
          <p:cNvSpPr txBox="1"/>
          <p:nvPr/>
        </p:nvSpPr>
        <p:spPr>
          <a:xfrm>
            <a:off x="1266055" y="2130881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2025/01/23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E01FAD0-9C98-EE55-9EC9-1B5584C4D406}"/>
              </a:ext>
            </a:extLst>
          </p:cNvPr>
          <p:cNvSpPr txBox="1"/>
          <p:nvPr/>
        </p:nvSpPr>
        <p:spPr>
          <a:xfrm>
            <a:off x="1842218" y="2130880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2025/01/24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E20F313-66E5-BAE8-797F-353637DDEB5C}"/>
              </a:ext>
            </a:extLst>
          </p:cNvPr>
          <p:cNvSpPr txBox="1"/>
          <p:nvPr/>
        </p:nvSpPr>
        <p:spPr>
          <a:xfrm>
            <a:off x="1266055" y="2300743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2025/01/23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8C3C45E-B4C0-2F7D-205D-9D24C3987E44}"/>
              </a:ext>
            </a:extLst>
          </p:cNvPr>
          <p:cNvSpPr txBox="1"/>
          <p:nvPr/>
        </p:nvSpPr>
        <p:spPr>
          <a:xfrm>
            <a:off x="1842218" y="2300742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2025/01/24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6E158A8-5F33-D9EE-C8C4-228F6875DA3B}"/>
              </a:ext>
            </a:extLst>
          </p:cNvPr>
          <p:cNvSpPr txBox="1"/>
          <p:nvPr/>
        </p:nvSpPr>
        <p:spPr>
          <a:xfrm>
            <a:off x="1265208" y="2451926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2025/01/23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B366A15-7D67-2268-66BF-D6AE60EC0B9B}"/>
              </a:ext>
            </a:extLst>
          </p:cNvPr>
          <p:cNvSpPr txBox="1"/>
          <p:nvPr/>
        </p:nvSpPr>
        <p:spPr>
          <a:xfrm>
            <a:off x="1841371" y="2451925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2025/01/24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527AD7C-3C26-240E-99A4-F0B9843D28C3}"/>
              </a:ext>
            </a:extLst>
          </p:cNvPr>
          <p:cNvSpPr txBox="1"/>
          <p:nvPr/>
        </p:nvSpPr>
        <p:spPr>
          <a:xfrm>
            <a:off x="1265208" y="2621788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2025/01/23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B35194C-7F3F-CDFD-51A3-88DB3012C5D6}"/>
              </a:ext>
            </a:extLst>
          </p:cNvPr>
          <p:cNvSpPr txBox="1"/>
          <p:nvPr/>
        </p:nvSpPr>
        <p:spPr>
          <a:xfrm>
            <a:off x="1841371" y="2621787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2025/01/24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C07AC98-39F3-4620-FA3C-54EDF55D3FCC}"/>
              </a:ext>
            </a:extLst>
          </p:cNvPr>
          <p:cNvSpPr txBox="1"/>
          <p:nvPr/>
        </p:nvSpPr>
        <p:spPr>
          <a:xfrm>
            <a:off x="1259533" y="2777348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2025/01/23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A015ACE-8347-0D73-00D6-B4416C19F4E4}"/>
              </a:ext>
            </a:extLst>
          </p:cNvPr>
          <p:cNvSpPr txBox="1"/>
          <p:nvPr/>
        </p:nvSpPr>
        <p:spPr>
          <a:xfrm>
            <a:off x="1835696" y="2777347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2025/01/24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895C1C3-FE73-B482-B582-E14C6532CA6A}"/>
              </a:ext>
            </a:extLst>
          </p:cNvPr>
          <p:cNvSpPr txBox="1"/>
          <p:nvPr/>
        </p:nvSpPr>
        <p:spPr>
          <a:xfrm>
            <a:off x="1259533" y="2947210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2025/01/23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560A02-5695-02E8-C9C1-B49CB231DE65}"/>
              </a:ext>
            </a:extLst>
          </p:cNvPr>
          <p:cNvSpPr txBox="1"/>
          <p:nvPr/>
        </p:nvSpPr>
        <p:spPr>
          <a:xfrm>
            <a:off x="1835696" y="2947209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2025/01/24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7C19859-BA01-7310-2CFF-F0B9CB699693}"/>
              </a:ext>
            </a:extLst>
          </p:cNvPr>
          <p:cNvSpPr/>
          <p:nvPr/>
        </p:nvSpPr>
        <p:spPr>
          <a:xfrm>
            <a:off x="4874443" y="2202735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DDE7BB2-FBCE-942D-19CA-DF8950F8E385}"/>
              </a:ext>
            </a:extLst>
          </p:cNvPr>
          <p:cNvSpPr/>
          <p:nvPr/>
        </p:nvSpPr>
        <p:spPr>
          <a:xfrm>
            <a:off x="6732240" y="3268800"/>
            <a:ext cx="710315" cy="1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7D1CAE00-65A2-32D1-209F-E106AACA328B}"/>
              </a:ext>
            </a:extLst>
          </p:cNvPr>
          <p:cNvSpPr/>
          <p:nvPr/>
        </p:nvSpPr>
        <p:spPr>
          <a:xfrm>
            <a:off x="4876601" y="2839390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B954E47-3C17-86CF-5297-BB68398303E5}"/>
              </a:ext>
            </a:extLst>
          </p:cNvPr>
          <p:cNvSpPr/>
          <p:nvPr/>
        </p:nvSpPr>
        <p:spPr>
          <a:xfrm>
            <a:off x="4872285" y="2360444"/>
            <a:ext cx="539696" cy="1007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9F68113-B2B7-F39B-8FF3-443FF2D03185}"/>
              </a:ext>
            </a:extLst>
          </p:cNvPr>
          <p:cNvSpPr/>
          <p:nvPr/>
        </p:nvSpPr>
        <p:spPr>
          <a:xfrm>
            <a:off x="4874443" y="2997099"/>
            <a:ext cx="539696" cy="1007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BFF43D5-766D-9D1C-1C7D-2F4A635732A1}"/>
              </a:ext>
            </a:extLst>
          </p:cNvPr>
          <p:cNvSpPr txBox="1"/>
          <p:nvPr/>
        </p:nvSpPr>
        <p:spPr>
          <a:xfrm>
            <a:off x="5066958" y="2134929"/>
            <a:ext cx="4411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1,180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B6DE66D-A123-BDAB-F737-B4F8E7C61904}"/>
              </a:ext>
            </a:extLst>
          </p:cNvPr>
          <p:cNvSpPr txBox="1"/>
          <p:nvPr/>
        </p:nvSpPr>
        <p:spPr>
          <a:xfrm>
            <a:off x="5066958" y="2304791"/>
            <a:ext cx="4411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2,100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37AA61E-DF8C-CD83-47AE-05983C5DC068}"/>
              </a:ext>
            </a:extLst>
          </p:cNvPr>
          <p:cNvSpPr txBox="1"/>
          <p:nvPr/>
        </p:nvSpPr>
        <p:spPr>
          <a:xfrm>
            <a:off x="6660232" y="3228945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7160ACE-DAB2-3243-7ADD-3C12D7920C1A}"/>
              </a:ext>
            </a:extLst>
          </p:cNvPr>
          <p:cNvSpPr txBox="1"/>
          <p:nvPr/>
        </p:nvSpPr>
        <p:spPr>
          <a:xfrm>
            <a:off x="5066958" y="2781396"/>
            <a:ext cx="4411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2,920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CA1BC3E-8339-4EC3-849E-F29FDB2EB56B}"/>
              </a:ext>
            </a:extLst>
          </p:cNvPr>
          <p:cNvSpPr txBox="1"/>
          <p:nvPr/>
        </p:nvSpPr>
        <p:spPr>
          <a:xfrm>
            <a:off x="5066958" y="2951258"/>
            <a:ext cx="4411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1,650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745" name="正方形/長方形 31744">
            <a:extLst>
              <a:ext uri="{FF2B5EF4-FFF2-40B4-BE49-F238E27FC236}">
                <a16:creationId xmlns:a16="http://schemas.microsoft.com/office/drawing/2014/main" id="{FA2FBC10-1FC9-2636-D530-F8AA3E450CBF}"/>
              </a:ext>
            </a:extLst>
          </p:cNvPr>
          <p:cNvSpPr/>
          <p:nvPr/>
        </p:nvSpPr>
        <p:spPr>
          <a:xfrm>
            <a:off x="3798674" y="3496806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テキスト ボックス 31745">
            <a:extLst>
              <a:ext uri="{FF2B5EF4-FFF2-40B4-BE49-F238E27FC236}">
                <a16:creationId xmlns:a16="http://schemas.microsoft.com/office/drawing/2014/main" id="{1F55B06D-4169-46A0-A3CF-FD2845051971}"/>
              </a:ext>
            </a:extLst>
          </p:cNvPr>
          <p:cNvSpPr txBox="1"/>
          <p:nvPr/>
        </p:nvSpPr>
        <p:spPr>
          <a:xfrm>
            <a:off x="3886492" y="3429000"/>
            <a:ext cx="4972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52,525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748" name="正方形/長方形 31747">
            <a:extLst>
              <a:ext uri="{FF2B5EF4-FFF2-40B4-BE49-F238E27FC236}">
                <a16:creationId xmlns:a16="http://schemas.microsoft.com/office/drawing/2014/main" id="{8EF3357E-BF7B-610E-1BA1-56E9FDA6B571}"/>
              </a:ext>
            </a:extLst>
          </p:cNvPr>
          <p:cNvSpPr/>
          <p:nvPr/>
        </p:nvSpPr>
        <p:spPr>
          <a:xfrm>
            <a:off x="2906636" y="3502713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9" name="テキスト ボックス 31748">
            <a:extLst>
              <a:ext uri="{FF2B5EF4-FFF2-40B4-BE49-F238E27FC236}">
                <a16:creationId xmlns:a16="http://schemas.microsoft.com/office/drawing/2014/main" id="{EE0FB3A4-9EAF-8F28-0F23-2B5E352F9291}"/>
              </a:ext>
            </a:extLst>
          </p:cNvPr>
          <p:cNvSpPr txBox="1"/>
          <p:nvPr/>
        </p:nvSpPr>
        <p:spPr>
          <a:xfrm>
            <a:off x="3022508" y="3434907"/>
            <a:ext cx="4411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4,775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750" name="正方形/長方形 31749">
            <a:extLst>
              <a:ext uri="{FF2B5EF4-FFF2-40B4-BE49-F238E27FC236}">
                <a16:creationId xmlns:a16="http://schemas.microsoft.com/office/drawing/2014/main" id="{C9CC47C6-66FC-668C-2FD0-208AD4E8DD49}"/>
              </a:ext>
            </a:extLst>
          </p:cNvPr>
          <p:cNvSpPr/>
          <p:nvPr/>
        </p:nvSpPr>
        <p:spPr>
          <a:xfrm>
            <a:off x="2100576" y="3505606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59" name="テキスト ボックス 31758">
            <a:extLst>
              <a:ext uri="{FF2B5EF4-FFF2-40B4-BE49-F238E27FC236}">
                <a16:creationId xmlns:a16="http://schemas.microsoft.com/office/drawing/2014/main" id="{3E23A774-34F7-8DB6-9948-1352631CDED0}"/>
              </a:ext>
            </a:extLst>
          </p:cNvPr>
          <p:cNvSpPr txBox="1"/>
          <p:nvPr/>
        </p:nvSpPr>
        <p:spPr>
          <a:xfrm>
            <a:off x="2202540" y="3437800"/>
            <a:ext cx="4972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47,750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760" name="正方形/長方形 31759">
            <a:extLst>
              <a:ext uri="{FF2B5EF4-FFF2-40B4-BE49-F238E27FC236}">
                <a16:creationId xmlns:a16="http://schemas.microsoft.com/office/drawing/2014/main" id="{AAE25134-E493-BB9D-0926-CB27F4E96BDC}"/>
              </a:ext>
            </a:extLst>
          </p:cNvPr>
          <p:cNvSpPr/>
          <p:nvPr/>
        </p:nvSpPr>
        <p:spPr>
          <a:xfrm>
            <a:off x="7164288" y="4615200"/>
            <a:ext cx="710315" cy="1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61" name="テキスト ボックス 31760">
            <a:extLst>
              <a:ext uri="{FF2B5EF4-FFF2-40B4-BE49-F238E27FC236}">
                <a16:creationId xmlns:a16="http://schemas.microsoft.com/office/drawing/2014/main" id="{E121F396-993C-6C05-B5DE-1E86FA52823C}"/>
              </a:ext>
            </a:extLst>
          </p:cNvPr>
          <p:cNvSpPr txBox="1"/>
          <p:nvPr/>
        </p:nvSpPr>
        <p:spPr>
          <a:xfrm>
            <a:off x="7092280" y="4578544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762" name="正方形/長方形 31761">
            <a:extLst>
              <a:ext uri="{FF2B5EF4-FFF2-40B4-BE49-F238E27FC236}">
                <a16:creationId xmlns:a16="http://schemas.microsoft.com/office/drawing/2014/main" id="{DA1814FD-4128-8DEA-007A-454095BBBF1A}"/>
              </a:ext>
            </a:extLst>
          </p:cNvPr>
          <p:cNvSpPr/>
          <p:nvPr/>
        </p:nvSpPr>
        <p:spPr>
          <a:xfrm>
            <a:off x="6732240" y="4762174"/>
            <a:ext cx="710315" cy="1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63" name="テキスト ボックス 31762">
            <a:extLst>
              <a:ext uri="{FF2B5EF4-FFF2-40B4-BE49-F238E27FC236}">
                <a16:creationId xmlns:a16="http://schemas.microsoft.com/office/drawing/2014/main" id="{DCA8DC69-A7E7-96DF-9E46-24D293D08190}"/>
              </a:ext>
            </a:extLst>
          </p:cNvPr>
          <p:cNvSpPr txBox="1"/>
          <p:nvPr/>
        </p:nvSpPr>
        <p:spPr>
          <a:xfrm>
            <a:off x="6660232" y="4722319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A0CD5F-D9F9-8507-B4B9-BB2C43145EF3}"/>
              </a:ext>
            </a:extLst>
          </p:cNvPr>
          <p:cNvSpPr/>
          <p:nvPr/>
        </p:nvSpPr>
        <p:spPr>
          <a:xfrm>
            <a:off x="4876463" y="2503687"/>
            <a:ext cx="539696" cy="100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D002DD-7A65-14AB-9E42-4DD253A97353}"/>
              </a:ext>
            </a:extLst>
          </p:cNvPr>
          <p:cNvSpPr txBox="1"/>
          <p:nvPr/>
        </p:nvSpPr>
        <p:spPr>
          <a:xfrm>
            <a:off x="5010852" y="2465964"/>
            <a:ext cx="4972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20,900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図 12">
            <a:extLst>
              <a:ext uri="{FF2B5EF4-FFF2-40B4-BE49-F238E27FC236}">
                <a16:creationId xmlns:a16="http://schemas.microsoft.com/office/drawing/2014/main" id="{3300F962-9BEB-4510-AD1C-4F0F72FCB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26201" r="36612" b="57700"/>
          <a:stretch>
            <a:fillRect/>
          </a:stretch>
        </p:blipFill>
        <p:spPr bwMode="auto">
          <a:xfrm>
            <a:off x="5707063" y="1700213"/>
            <a:ext cx="21240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547AACB-2074-484B-A856-A2B0F9483DD9}"/>
              </a:ext>
            </a:extLst>
          </p:cNvPr>
          <p:cNvSpPr/>
          <p:nvPr/>
        </p:nvSpPr>
        <p:spPr>
          <a:xfrm>
            <a:off x="2281238" y="1754188"/>
            <a:ext cx="2774950" cy="455453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慶弔株式会社　御中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この度は電報サービス 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VERY CARD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をご利用いただき、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誠にありがとうございます。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2023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月の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VERY CARD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及び関連商品のご利用につきまして、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ご請求金額をお知らせいたします。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============================================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ご利用ＩＤ ： 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【ABCD1234】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当月ご利用金額：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￥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1,254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上記金額は消費税を含みます。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振込先は請求書をご確認下さい。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============================================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■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ご請求書の取り出し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（ご請求書の郵送はしておりません）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https://www.keicho.net/landing_login.php?lp=menu_2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【ID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PASS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のお問い合わせ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https://www.keicho.net/contact/idpw_quest.php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ご利用明細の確認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https://www.keicho.net/landing_login.php?lp=menu_4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ご登録情報の変更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https://www.keicho.net/landing_login.php?lp=umenu_1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08C3292-9FE6-44C6-8BE7-12DB1804685F}"/>
              </a:ext>
            </a:extLst>
          </p:cNvPr>
          <p:cNvSpPr/>
          <p:nvPr/>
        </p:nvSpPr>
        <p:spPr>
          <a:xfrm>
            <a:off x="234326" y="1340767"/>
            <a:ext cx="1897938" cy="5082257"/>
          </a:xfrm>
          <a:prstGeom prst="rect">
            <a:avLst/>
          </a:prstGeom>
          <a:solidFill>
            <a:srgbClr val="DBEEF4">
              <a:alpha val="50196"/>
            </a:srgbClr>
          </a:solidFill>
          <a:ln>
            <a:solidFill>
              <a:srgbClr val="DCEFF4"/>
            </a:solidFill>
          </a:ln>
          <a:scene3d>
            <a:camera prst="orthographicFront"/>
            <a:lightRig rig="balance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テキスト ボックス 5">
            <a:extLst>
              <a:ext uri="{FF2B5EF4-FFF2-40B4-BE49-F238E27FC236}">
                <a16:creationId xmlns:a16="http://schemas.microsoft.com/office/drawing/2014/main" id="{43260834-CA59-49A1-B2B9-4AA43A6879B3}"/>
              </a:ext>
            </a:extLst>
          </p:cNvPr>
          <p:cNvSpPr txBox="1"/>
          <p:nvPr/>
        </p:nvSpPr>
        <p:spPr>
          <a:xfrm>
            <a:off x="306388" y="3994150"/>
            <a:ext cx="1754187" cy="1863725"/>
          </a:xfrm>
          <a:prstGeom prst="rect">
            <a:avLst/>
          </a:prstGeom>
          <a:solidFill>
            <a:schemeClr val="lt1"/>
          </a:solidFill>
          <a:ln w="12700" cmpd="sng">
            <a:solidFill>
              <a:srgbClr val="93CDD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翌月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FEB0DB1-9805-4DCC-9E40-7B6148BFB2C1}"/>
              </a:ext>
            </a:extLst>
          </p:cNvPr>
          <p:cNvSpPr/>
          <p:nvPr/>
        </p:nvSpPr>
        <p:spPr>
          <a:xfrm>
            <a:off x="190500" y="1393825"/>
            <a:ext cx="2005013" cy="360363"/>
          </a:xfrm>
          <a:prstGeom prst="rect">
            <a:avLst/>
          </a:prstGeom>
          <a:noFill/>
          <a:ln w="38100" cmpd="tri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●月末締め、翌月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20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日支払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A74CD21-4AC2-47A5-B9DA-E7BD370D6D32}"/>
              </a:ext>
            </a:extLst>
          </p:cNvPr>
          <p:cNvSpPr/>
          <p:nvPr/>
        </p:nvSpPr>
        <p:spPr>
          <a:xfrm>
            <a:off x="19050" y="96838"/>
            <a:ext cx="889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538A5D0-2663-4B12-8FDA-2806F10808A3}"/>
              </a:ext>
            </a:extLst>
          </p:cNvPr>
          <p:cNvSpPr/>
          <p:nvPr/>
        </p:nvSpPr>
        <p:spPr>
          <a:xfrm>
            <a:off x="8388350" y="1654175"/>
            <a:ext cx="1079500" cy="17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※HTML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形式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も表示可能</a:t>
            </a:r>
          </a:p>
        </p:txBody>
      </p:sp>
      <p:sp>
        <p:nvSpPr>
          <p:cNvPr id="35851" name="正方形/長方形 4">
            <a:extLst>
              <a:ext uri="{FF2B5EF4-FFF2-40B4-BE49-F238E27FC236}">
                <a16:creationId xmlns:a16="http://schemas.microsoft.com/office/drawing/2014/main" id="{B202B8E8-3396-47A3-9573-19DB3E2D9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714375"/>
            <a:ext cx="4337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ＦＡＸ：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\55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郵送：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\220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有料対応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税込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…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月初第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営業日までに到着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口座振替手数料：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\110 (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税込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末日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15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時以降処理で月をまたぐと次回請求に未払として自動繰越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ACA67DFE-356D-424C-81DA-E7C641BD3A3F}"/>
              </a:ext>
            </a:extLst>
          </p:cNvPr>
          <p:cNvSpPr/>
          <p:nvPr/>
        </p:nvSpPr>
        <p:spPr>
          <a:xfrm>
            <a:off x="5670550" y="2025650"/>
            <a:ext cx="2193925" cy="692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13B06DE-B2EE-465B-AFD2-8D78A2C14031}"/>
              </a:ext>
            </a:extLst>
          </p:cNvPr>
          <p:cNvSpPr/>
          <p:nvPr/>
        </p:nvSpPr>
        <p:spPr>
          <a:xfrm>
            <a:off x="8388350" y="3338513"/>
            <a:ext cx="1079500" cy="179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明細は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データ確認</a:t>
            </a:r>
          </a:p>
        </p:txBody>
      </p:sp>
      <p:sp>
        <p:nvSpPr>
          <p:cNvPr id="35854" name="テキスト ボックス 12">
            <a:extLst>
              <a:ext uri="{FF2B5EF4-FFF2-40B4-BE49-F238E27FC236}">
                <a16:creationId xmlns:a16="http://schemas.microsoft.com/office/drawing/2014/main" id="{EF0507B8-F3DA-4F7E-9E92-5E52C6CC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1350963"/>
            <a:ext cx="3001963" cy="292100"/>
          </a:xfrm>
          <a:prstGeom prst="rect">
            <a:avLst/>
          </a:prstGeom>
          <a:solidFill>
            <a:srgbClr val="DBEE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①請求メール到着　</a:t>
            </a:r>
            <a:r>
              <a:rPr kumimoji="1" lang="ja-JP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毎月</a:t>
            </a:r>
            <a:r>
              <a:rPr kumimoji="1" lang="en-US" altLang="ja-JP" sz="13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日</a:t>
            </a:r>
            <a:endParaRPr kumimoji="1" lang="ja-JP" altLang="en-US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855" name="テキスト ボックス 66">
            <a:extLst>
              <a:ext uri="{FF2B5EF4-FFF2-40B4-BE49-F238E27FC236}">
                <a16:creationId xmlns:a16="http://schemas.microsoft.com/office/drawing/2014/main" id="{CA16D3C3-8E62-4FF9-8C83-D362C9158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8" y="1341438"/>
            <a:ext cx="3201987" cy="292100"/>
          </a:xfrm>
          <a:prstGeom prst="rect">
            <a:avLst/>
          </a:prstGeom>
          <a:solidFill>
            <a:srgbClr val="DBEE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②請求書出力　ログイン画面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DD800A4-1D2A-4435-B670-31DFED7F7200}"/>
              </a:ext>
            </a:extLst>
          </p:cNvPr>
          <p:cNvSpPr/>
          <p:nvPr/>
        </p:nvSpPr>
        <p:spPr>
          <a:xfrm>
            <a:off x="8388350" y="6183313"/>
            <a:ext cx="1079500" cy="179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印刷可能</a:t>
            </a:r>
          </a:p>
        </p:txBody>
      </p:sp>
      <p:sp>
        <p:nvSpPr>
          <p:cNvPr id="82" name="テキスト ボックス 5">
            <a:extLst>
              <a:ext uri="{FF2B5EF4-FFF2-40B4-BE49-F238E27FC236}">
                <a16:creationId xmlns:a16="http://schemas.microsoft.com/office/drawing/2014/main" id="{A9879CC5-2F3F-4F75-9B9A-D8CD7A305EAC}"/>
              </a:ext>
            </a:extLst>
          </p:cNvPr>
          <p:cNvSpPr txBox="1"/>
          <p:nvPr/>
        </p:nvSpPr>
        <p:spPr>
          <a:xfrm>
            <a:off x="306388" y="1905000"/>
            <a:ext cx="1754187" cy="1865313"/>
          </a:xfrm>
          <a:prstGeom prst="rect">
            <a:avLst/>
          </a:prstGeom>
          <a:solidFill>
            <a:schemeClr val="lt1"/>
          </a:solidFill>
          <a:ln w="12700" cmpd="sng">
            <a:solidFill>
              <a:srgbClr val="93CDD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利用月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2F6599-5947-45BC-ADC7-835B0822AC92}"/>
              </a:ext>
            </a:extLst>
          </p:cNvPr>
          <p:cNvSpPr/>
          <p:nvPr/>
        </p:nvSpPr>
        <p:spPr>
          <a:xfrm>
            <a:off x="2254250" y="1350963"/>
            <a:ext cx="2879725" cy="5072062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FD2BAAC-9C6C-4BE0-A117-D651DC4EBE7B}"/>
              </a:ext>
            </a:extLst>
          </p:cNvPr>
          <p:cNvSpPr/>
          <p:nvPr/>
        </p:nvSpPr>
        <p:spPr>
          <a:xfrm>
            <a:off x="5219700" y="1350963"/>
            <a:ext cx="3216275" cy="16891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左矢印 64">
            <a:extLst>
              <a:ext uri="{FF2B5EF4-FFF2-40B4-BE49-F238E27FC236}">
                <a16:creationId xmlns:a16="http://schemas.microsoft.com/office/drawing/2014/main" id="{22513071-2579-4D66-A5AD-3637BE96501B}"/>
              </a:ext>
            </a:extLst>
          </p:cNvPr>
          <p:cNvSpPr/>
          <p:nvPr/>
        </p:nvSpPr>
        <p:spPr>
          <a:xfrm rot="10800000">
            <a:off x="5038725" y="2166938"/>
            <a:ext cx="444500" cy="469900"/>
          </a:xfrm>
          <a:prstGeom prst="leftArrow">
            <a:avLst>
              <a:gd name="adj1" fmla="val 52212"/>
              <a:gd name="adj2" fmla="val 35760"/>
            </a:avLst>
          </a:prstGeom>
          <a:solidFill>
            <a:srgbClr val="FFC9C9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867" name="スライド番号プレースホルダー 10">
            <a:extLst>
              <a:ext uri="{FF2B5EF4-FFF2-40B4-BE49-F238E27FC236}">
                <a16:creationId xmlns:a16="http://schemas.microsoft.com/office/drawing/2014/main" id="{AD994761-3D4E-41AB-8E22-1C9AD5AF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601913" y="65547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ABD87-6378-4522-B384-3868552B5C0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868" name="テキスト ボックス 66">
            <a:extLst>
              <a:ext uri="{FF2B5EF4-FFF2-40B4-BE49-F238E27FC236}">
                <a16:creationId xmlns:a16="http://schemas.microsoft.com/office/drawing/2014/main" id="{AF4413F9-6601-4805-A782-85B64987B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3141663"/>
            <a:ext cx="3232150" cy="292100"/>
          </a:xfrm>
          <a:prstGeom prst="rect">
            <a:avLst/>
          </a:prstGeom>
          <a:solidFill>
            <a:srgbClr val="DBEE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③請求書画面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CEFCEE3-4922-476C-A06A-87DBE6C76886}"/>
              </a:ext>
            </a:extLst>
          </p:cNvPr>
          <p:cNvSpPr/>
          <p:nvPr/>
        </p:nvSpPr>
        <p:spPr>
          <a:xfrm>
            <a:off x="5219700" y="3151188"/>
            <a:ext cx="3216275" cy="3271837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554607C6-3CB9-4D3B-8846-FA08EE46BFE6}"/>
              </a:ext>
            </a:extLst>
          </p:cNvPr>
          <p:cNvSpPr/>
          <p:nvPr/>
        </p:nvSpPr>
        <p:spPr>
          <a:xfrm>
            <a:off x="2289175" y="4203700"/>
            <a:ext cx="2714625" cy="647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左矢印 65">
            <a:extLst>
              <a:ext uri="{FF2B5EF4-FFF2-40B4-BE49-F238E27FC236}">
                <a16:creationId xmlns:a16="http://schemas.microsoft.com/office/drawing/2014/main" id="{3E61E77F-44B3-4CFB-907F-BA7019036A8E}"/>
              </a:ext>
            </a:extLst>
          </p:cNvPr>
          <p:cNvSpPr/>
          <p:nvPr/>
        </p:nvSpPr>
        <p:spPr>
          <a:xfrm rot="16200000">
            <a:off x="6670675" y="2828925"/>
            <a:ext cx="279400" cy="469900"/>
          </a:xfrm>
          <a:prstGeom prst="leftArrow">
            <a:avLst>
              <a:gd name="adj1" fmla="val 52212"/>
              <a:gd name="adj2" fmla="val 35760"/>
            </a:avLst>
          </a:prstGeom>
          <a:solidFill>
            <a:srgbClr val="FFC9C9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79B780C-916C-425E-BA6A-0448BF4B94C2}"/>
              </a:ext>
            </a:extLst>
          </p:cNvPr>
          <p:cNvCxnSpPr>
            <a:cxnSpLocks/>
          </p:cNvCxnSpPr>
          <p:nvPr/>
        </p:nvCxnSpPr>
        <p:spPr>
          <a:xfrm>
            <a:off x="0" y="536575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対角する 2 つの角を丸めた四角形 20">
            <a:extLst>
              <a:ext uri="{FF2B5EF4-FFF2-40B4-BE49-F238E27FC236}">
                <a16:creationId xmlns:a16="http://schemas.microsoft.com/office/drawing/2014/main" id="{E928A821-B080-42DE-BFFF-B2CB58BC1881}"/>
              </a:ext>
            </a:extLst>
          </p:cNvPr>
          <p:cNvSpPr/>
          <p:nvPr/>
        </p:nvSpPr>
        <p:spPr>
          <a:xfrm>
            <a:off x="34925" y="166688"/>
            <a:ext cx="5062538" cy="552450"/>
          </a:xfrm>
          <a:prstGeom prst="round2Diag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3.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利用状況のデータ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管理が可能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400" b="1" i="0" u="sng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97A96D3-6045-4503-B3DC-4E1879669B8D}"/>
              </a:ext>
            </a:extLst>
          </p:cNvPr>
          <p:cNvSpPr/>
          <p:nvPr/>
        </p:nvSpPr>
        <p:spPr>
          <a:xfrm>
            <a:off x="-241300" y="577850"/>
            <a:ext cx="3319463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■　請求メール（自動配信）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199" y="3459370"/>
            <a:ext cx="3169563" cy="28376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45" y="2274888"/>
            <a:ext cx="1720993" cy="14669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28" y="4369009"/>
            <a:ext cx="1730410" cy="146891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27845" y="2636839"/>
            <a:ext cx="1689326" cy="10963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1553986" y="2348880"/>
            <a:ext cx="463186" cy="2984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57012" y="2935263"/>
            <a:ext cx="131739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月初月末締</a:t>
            </a:r>
            <a:endParaRPr lang="en-US" altLang="ja-JP" sz="1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4" name="右矢印 93">
            <a:extLst>
              <a:ext uri="{FF2B5EF4-FFF2-40B4-BE49-F238E27FC236}">
                <a16:creationId xmlns:a16="http://schemas.microsoft.com/office/drawing/2014/main" id="{B8F015E0-5CAD-48CA-A17C-EFD6379DBC1D}"/>
              </a:ext>
            </a:extLst>
          </p:cNvPr>
          <p:cNvSpPr/>
          <p:nvPr/>
        </p:nvSpPr>
        <p:spPr>
          <a:xfrm>
            <a:off x="386924" y="4476179"/>
            <a:ext cx="656684" cy="271984"/>
          </a:xfrm>
          <a:prstGeom prst="rightArrow">
            <a:avLst>
              <a:gd name="adj1" fmla="val 6145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テキスト ボックス 8">
            <a:extLst>
              <a:ext uri="{FF2B5EF4-FFF2-40B4-BE49-F238E27FC236}">
                <a16:creationId xmlns:a16="http://schemas.microsoft.com/office/drawing/2014/main" id="{1F063C4F-54D6-4D3D-B325-6A161063C909}"/>
              </a:ext>
            </a:extLst>
          </p:cNvPr>
          <p:cNvSpPr txBox="1"/>
          <p:nvPr/>
        </p:nvSpPr>
        <p:spPr>
          <a:xfrm>
            <a:off x="236538" y="4462413"/>
            <a:ext cx="1484313" cy="2857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請求メール到着</a:t>
            </a:r>
          </a:p>
        </p:txBody>
      </p:sp>
      <p:sp>
        <p:nvSpPr>
          <p:cNvPr id="99" name="右矢印 98">
            <a:extLst>
              <a:ext uri="{FF2B5EF4-FFF2-40B4-BE49-F238E27FC236}">
                <a16:creationId xmlns:a16="http://schemas.microsoft.com/office/drawing/2014/main" id="{144FF0A0-54A1-479F-9DB5-F520939BA708}"/>
              </a:ext>
            </a:extLst>
          </p:cNvPr>
          <p:cNvSpPr/>
          <p:nvPr/>
        </p:nvSpPr>
        <p:spPr>
          <a:xfrm>
            <a:off x="1041525" y="5024171"/>
            <a:ext cx="741363" cy="278848"/>
          </a:xfrm>
          <a:prstGeom prst="rightArrow">
            <a:avLst>
              <a:gd name="adj1" fmla="val 6145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テキスト ボックス 14">
            <a:extLst>
              <a:ext uri="{FF2B5EF4-FFF2-40B4-BE49-F238E27FC236}">
                <a16:creationId xmlns:a16="http://schemas.microsoft.com/office/drawing/2014/main" id="{BF2FE1A5-6B7E-4C3E-9987-671F01DA467C}"/>
              </a:ext>
            </a:extLst>
          </p:cNvPr>
          <p:cNvSpPr txBox="1"/>
          <p:nvPr/>
        </p:nvSpPr>
        <p:spPr>
          <a:xfrm>
            <a:off x="938801" y="5007743"/>
            <a:ext cx="828675" cy="2952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支払期限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D92E0E-CB3C-72FE-1B77-F157F41982BE}"/>
              </a:ext>
            </a:extLst>
          </p:cNvPr>
          <p:cNvSpPr/>
          <p:nvPr/>
        </p:nvSpPr>
        <p:spPr>
          <a:xfrm>
            <a:off x="3672000" y="3356992"/>
            <a:ext cx="432048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B0F683-AA91-4A1C-19F0-DD83EFA43E12}"/>
              </a:ext>
            </a:extLst>
          </p:cNvPr>
          <p:cNvSpPr txBox="1"/>
          <p:nvPr/>
        </p:nvSpPr>
        <p:spPr>
          <a:xfrm>
            <a:off x="3419872" y="33569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1,298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027CDF-8E6B-383E-AC61-5379C316AA04}"/>
              </a:ext>
            </a:extLst>
          </p:cNvPr>
          <p:cNvSpPr/>
          <p:nvPr/>
        </p:nvSpPr>
        <p:spPr>
          <a:xfrm>
            <a:off x="7927200" y="5911200"/>
            <a:ext cx="1728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b="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2E590F-8574-5554-73C3-762D928C23B1}"/>
              </a:ext>
            </a:extLst>
          </p:cNvPr>
          <p:cNvSpPr txBox="1"/>
          <p:nvPr/>
        </p:nvSpPr>
        <p:spPr>
          <a:xfrm>
            <a:off x="7828988" y="5857115"/>
            <a:ext cx="369223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50" b="1" dirty="0">
                <a:solidFill>
                  <a:srgbClr val="686866"/>
                </a:solidFill>
                <a:latin typeface="+mj-ea"/>
                <a:ea typeface="+mj-ea"/>
              </a:rPr>
              <a:t>１，１８０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C90060-7F8F-661E-E9E2-2BB6DBE18F3C}"/>
              </a:ext>
            </a:extLst>
          </p:cNvPr>
          <p:cNvSpPr/>
          <p:nvPr/>
        </p:nvSpPr>
        <p:spPr>
          <a:xfrm>
            <a:off x="7992000" y="5995306"/>
            <a:ext cx="143624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b="1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6D3EE5-6905-D361-AD1E-5FF7B7A19720}"/>
              </a:ext>
            </a:extLst>
          </p:cNvPr>
          <p:cNvSpPr txBox="1"/>
          <p:nvPr/>
        </p:nvSpPr>
        <p:spPr>
          <a:xfrm>
            <a:off x="7828988" y="5941221"/>
            <a:ext cx="369223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50" b="1" dirty="0">
                <a:solidFill>
                  <a:srgbClr val="686866"/>
                </a:solidFill>
                <a:latin typeface="+mj-ea"/>
                <a:ea typeface="+mj-ea"/>
              </a:rPr>
              <a:t>１１８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DFDD194-6AA1-879A-7B7E-DB32921CBCE2}"/>
              </a:ext>
            </a:extLst>
          </p:cNvPr>
          <p:cNvSpPr/>
          <p:nvPr/>
        </p:nvSpPr>
        <p:spPr>
          <a:xfrm>
            <a:off x="7927200" y="6083001"/>
            <a:ext cx="1728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b="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835DBD-5C33-4085-A5D3-18F65209DD8B}"/>
              </a:ext>
            </a:extLst>
          </p:cNvPr>
          <p:cNvSpPr txBox="1"/>
          <p:nvPr/>
        </p:nvSpPr>
        <p:spPr>
          <a:xfrm>
            <a:off x="7828988" y="6028916"/>
            <a:ext cx="369223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50" b="1" dirty="0">
                <a:solidFill>
                  <a:srgbClr val="686866"/>
                </a:solidFill>
                <a:latin typeface="+mj-ea"/>
                <a:ea typeface="+mj-ea"/>
              </a:rPr>
              <a:t>１，</a:t>
            </a:r>
            <a:r>
              <a:rPr lang="ja-JP" altLang="en-US" sz="350" b="1" dirty="0">
                <a:solidFill>
                  <a:srgbClr val="686866"/>
                </a:solidFill>
                <a:latin typeface="+mj-ea"/>
                <a:ea typeface="+mj-ea"/>
              </a:rPr>
              <a:t>２９８</a:t>
            </a:r>
            <a:endParaRPr kumimoji="1" lang="ja-JP" altLang="en-US" sz="350" b="1" dirty="0">
              <a:solidFill>
                <a:srgbClr val="686866"/>
              </a:solidFill>
              <a:latin typeface="+mj-ea"/>
              <a:ea typeface="+mj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B7416A8-4B77-76FC-619D-B208CCC7C96E}"/>
              </a:ext>
            </a:extLst>
          </p:cNvPr>
          <p:cNvSpPr/>
          <p:nvPr/>
        </p:nvSpPr>
        <p:spPr>
          <a:xfrm>
            <a:off x="6458400" y="4557201"/>
            <a:ext cx="288000" cy="70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b="1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11D77F-4B89-60D1-2E8C-B86CAEE9043A}"/>
              </a:ext>
            </a:extLst>
          </p:cNvPr>
          <p:cNvSpPr txBox="1"/>
          <p:nvPr/>
        </p:nvSpPr>
        <p:spPr>
          <a:xfrm>
            <a:off x="6362818" y="4496400"/>
            <a:ext cx="42521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500" b="1" dirty="0">
                <a:solidFill>
                  <a:srgbClr val="686866"/>
                </a:solidFill>
                <a:latin typeface="+mj-ea"/>
                <a:ea typeface="+mj-ea"/>
              </a:rPr>
              <a:t>１，</a:t>
            </a:r>
            <a:r>
              <a:rPr lang="ja-JP" altLang="en-US" sz="500" b="1" dirty="0">
                <a:solidFill>
                  <a:srgbClr val="686866"/>
                </a:solidFill>
                <a:latin typeface="+mj-ea"/>
                <a:ea typeface="+mj-ea"/>
              </a:rPr>
              <a:t>２９８</a:t>
            </a:r>
            <a:endParaRPr kumimoji="1" lang="ja-JP" altLang="en-US" sz="500" b="1" dirty="0">
              <a:solidFill>
                <a:srgbClr val="686866"/>
              </a:solidFill>
              <a:latin typeface="+mj-ea"/>
              <a:ea typeface="+mj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DA4820B-9137-1B57-5B30-EE7408563111}"/>
              </a:ext>
            </a:extLst>
          </p:cNvPr>
          <p:cNvSpPr/>
          <p:nvPr/>
        </p:nvSpPr>
        <p:spPr>
          <a:xfrm>
            <a:off x="7927200" y="4950119"/>
            <a:ext cx="1728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b="1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B2C9CF-7A79-DC9D-DD06-878ED4B94CF2}"/>
              </a:ext>
            </a:extLst>
          </p:cNvPr>
          <p:cNvSpPr txBox="1"/>
          <p:nvPr/>
        </p:nvSpPr>
        <p:spPr>
          <a:xfrm>
            <a:off x="7828988" y="4896000"/>
            <a:ext cx="369223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50" b="1" dirty="0">
                <a:solidFill>
                  <a:srgbClr val="686866"/>
                </a:solidFill>
                <a:latin typeface="+mj-ea"/>
                <a:ea typeface="+mj-ea"/>
              </a:rPr>
              <a:t>１，１８０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3A419DB-44BE-39E0-3D4A-887E51345EB1}"/>
              </a:ext>
            </a:extLst>
          </p:cNvPr>
          <p:cNvSpPr/>
          <p:nvPr/>
        </p:nvSpPr>
        <p:spPr>
          <a:xfrm>
            <a:off x="5802383" y="4405491"/>
            <a:ext cx="460085" cy="70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b="1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D645C6-1011-8348-9691-D94959B44E4A}"/>
              </a:ext>
            </a:extLst>
          </p:cNvPr>
          <p:cNvSpPr txBox="1"/>
          <p:nvPr/>
        </p:nvSpPr>
        <p:spPr>
          <a:xfrm>
            <a:off x="5446496" y="4346366"/>
            <a:ext cx="9558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00" b="1" kern="800" spc="120" dirty="0">
                <a:solidFill>
                  <a:srgbClr val="686866"/>
                </a:solidFill>
                <a:latin typeface="+mj-ea"/>
                <a:ea typeface="+mj-ea"/>
              </a:rPr>
              <a:t>2025</a:t>
            </a:r>
            <a:r>
              <a:rPr kumimoji="1" lang="ja-JP" altLang="en-US" sz="500" b="1" kern="800" spc="120" dirty="0">
                <a:solidFill>
                  <a:srgbClr val="686866"/>
                </a:solidFill>
                <a:latin typeface="+mj-ea"/>
                <a:ea typeface="+mj-ea"/>
              </a:rPr>
              <a:t>年　</a:t>
            </a:r>
            <a:r>
              <a:rPr kumimoji="1" lang="en-US" altLang="ja-JP" sz="500" b="1" kern="800" spc="120" dirty="0">
                <a:solidFill>
                  <a:srgbClr val="686866"/>
                </a:solidFill>
                <a:latin typeface="+mj-ea"/>
                <a:ea typeface="+mj-ea"/>
              </a:rPr>
              <a:t>1</a:t>
            </a:r>
            <a:r>
              <a:rPr kumimoji="1" lang="ja-JP" altLang="en-US" sz="500" b="1" kern="800" spc="120" dirty="0">
                <a:solidFill>
                  <a:srgbClr val="686866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F905AA4-BD85-480C-71CB-154EFBF61821}"/>
              </a:ext>
            </a:extLst>
          </p:cNvPr>
          <p:cNvSpPr/>
          <p:nvPr/>
        </p:nvSpPr>
        <p:spPr>
          <a:xfrm>
            <a:off x="7550532" y="3771151"/>
            <a:ext cx="1728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b="1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D730A8B-2F7D-041F-E948-8A51E689E71E}"/>
              </a:ext>
            </a:extLst>
          </p:cNvPr>
          <p:cNvSpPr/>
          <p:nvPr/>
        </p:nvSpPr>
        <p:spPr>
          <a:xfrm>
            <a:off x="7524626" y="3794009"/>
            <a:ext cx="589483" cy="127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60A7E51-483B-133D-568D-C661511E4803}"/>
              </a:ext>
            </a:extLst>
          </p:cNvPr>
          <p:cNvSpPr txBox="1"/>
          <p:nvPr/>
        </p:nvSpPr>
        <p:spPr>
          <a:xfrm>
            <a:off x="7434000" y="3758400"/>
            <a:ext cx="7384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kumimoji="1" lang="ja-JP" altLang="en-US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</a:t>
            </a:r>
            <a:r>
              <a:rPr kumimoji="1" lang="ja-JP" altLang="en-US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1" lang="en-US" altLang="ja-JP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01</a:t>
            </a:r>
            <a:r>
              <a:rPr kumimoji="1" lang="ja-JP" altLang="en-US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E5B412E-450A-4CD8-E377-248AF655FE81}"/>
              </a:ext>
            </a:extLst>
          </p:cNvPr>
          <p:cNvSpPr txBox="1"/>
          <p:nvPr/>
        </p:nvSpPr>
        <p:spPr>
          <a:xfrm>
            <a:off x="7434000" y="3821439"/>
            <a:ext cx="7384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kumimoji="1" lang="ja-JP" altLang="en-US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01</a:t>
            </a:r>
            <a:r>
              <a:rPr kumimoji="1" lang="ja-JP" altLang="en-US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en-US" altLang="ja-JP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ja-JP" altLang="en-US" sz="400" b="1" spc="120" dirty="0">
                <a:solidFill>
                  <a:srgbClr val="6868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2F9070E-7EE2-DC14-5BC0-0BB61BAC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0688"/>
            <a:ext cx="9143999" cy="530449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D1C843-2EFC-3C9F-F62A-FE42B6A56D7C}"/>
              </a:ext>
            </a:extLst>
          </p:cNvPr>
          <p:cNvSpPr/>
          <p:nvPr/>
        </p:nvSpPr>
        <p:spPr>
          <a:xfrm>
            <a:off x="599768" y="5229200"/>
            <a:ext cx="4848681" cy="370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6" descr="カーソル 枠線">
            <a:extLst>
              <a:ext uri="{FF2B5EF4-FFF2-40B4-BE49-F238E27FC236}">
                <a16:creationId xmlns:a16="http://schemas.microsoft.com/office/drawing/2014/main" id="{ECBE7255-8DC1-29AD-1E52-51B6D5910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004048" y="4034292"/>
            <a:ext cx="1194908" cy="119490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18519F-8C5F-7924-CDE9-9B9697276C9B}"/>
              </a:ext>
            </a:extLst>
          </p:cNvPr>
          <p:cNvSpPr txBox="1"/>
          <p:nvPr/>
        </p:nvSpPr>
        <p:spPr>
          <a:xfrm>
            <a:off x="4562351" y="3708956"/>
            <a:ext cx="433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https://www.osakadaikyo.or.jp/sghumony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4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10829</TotalTime>
  <Words>1283</Words>
  <Application>Microsoft Office PowerPoint</Application>
  <PresentationFormat>画面に合わせる (4:3)</PresentationFormat>
  <Paragraphs>223</Paragraphs>
  <Slides>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23" baseType="lpstr">
      <vt:lpstr>55 Helvetica Roman</vt:lpstr>
      <vt:lpstr>HGP創英角ｺﾞｼｯｸUB</vt:lpstr>
      <vt:lpstr>HGｺﾞｼｯｸM</vt:lpstr>
      <vt:lpstr>Meiryo UI</vt:lpstr>
      <vt:lpstr>ＭＳ Ｐゴシック</vt:lpstr>
      <vt:lpstr>ＭＳ Ｐゴシック 本文</vt:lpstr>
      <vt:lpstr>游ゴシック</vt:lpstr>
      <vt:lpstr>游明朝</vt:lpstr>
      <vt:lpstr>Arial</vt:lpstr>
      <vt:lpstr>Calibri</vt:lpstr>
      <vt:lpstr>Eras Bold ITC</vt:lpstr>
      <vt:lpstr>Wingdings</vt:lpstr>
      <vt:lpstr>Office テーマ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サービス提案資料</dc:title>
  <dc:creator>佐川ヒューモニー</dc:creator>
  <cp:lastModifiedBy>株式会社山中保険事務所</cp:lastModifiedBy>
  <cp:revision>1087</cp:revision>
  <cp:lastPrinted>2024-11-20T07:47:09Z</cp:lastPrinted>
  <dcterms:created xsi:type="dcterms:W3CDTF">2011-03-16T02:14:43Z</dcterms:created>
  <dcterms:modified xsi:type="dcterms:W3CDTF">2025-07-22T08:16:44Z</dcterms:modified>
</cp:coreProperties>
</file>