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5" name="Date Placeholder 3"/>
          <p:cNvSpPr>
            <a:spLocks noGrp="1"/>
          </p:cNvSpPr>
          <p:nvPr>
            <p:ph type="dt" sz="half" idx="10"/>
          </p:nvPr>
        </p:nvSpPr>
        <p:spPr/>
        <p:txBody>
          <a:bodyPr/>
          <a:lstStyle>
            <a:lvl1pPr>
              <a:defRPr/>
            </a:lvl1pPr>
          </a:lstStyle>
          <a:p>
            <a:pPr>
              <a:defRPr/>
            </a:pPr>
            <a:fld id="{089A3BF8-C0F5-4ADE-BAE9-52B7BF61BC08}" type="datetimeFigureOut">
              <a:rPr lang="ja-JP" altLang="en-US"/>
              <a:pPr>
                <a:defRPr/>
              </a:pPr>
              <a:t>2020/4/29</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8328B974-2F90-41A3-B9FE-5EB24DD18217}"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347DD4ED-C537-4B92-9846-AA010BFC6620}" type="datetimeFigureOut">
              <a:rPr lang="ja-JP" altLang="en-US"/>
              <a:pPr>
                <a:defRPr/>
              </a:pPr>
              <a:t>2020/4/29</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70F18DA4-9807-4671-91F8-C26B1B89EF8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24B54B62-2B17-475E-A4B4-01F0809CBA18}" type="datetimeFigureOut">
              <a:rPr lang="ja-JP" altLang="en-US"/>
              <a:pPr>
                <a:defRPr/>
              </a:pPr>
              <a:t>2020/4/29</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C9AE5F7E-3138-4406-8CFA-5964F5C4BD9D}"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1BD9F8B8-A3BF-48D0-9F7D-E2B938F9226B}" type="datetimeFigureOut">
              <a:rPr lang="ja-JP" altLang="en-US"/>
              <a:pPr>
                <a:defRPr/>
              </a:pPr>
              <a:t>2020/4/29</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E8A841AF-11F0-4DBE-8FAB-3A6F2A140221}"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080F3BAD-2A9B-4FA6-A9AD-D84121424996}" type="datetimeFigureOut">
              <a:rPr lang="ja-JP" altLang="en-US"/>
              <a:pPr>
                <a:defRPr/>
              </a:pPr>
              <a:t>2020/4/29</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7FE96BBD-ACAD-4593-BF21-E8EE790E3482}"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B1BAA67B-5D4A-4695-9C39-481BF50A128B}" type="datetimeFigureOut">
              <a:rPr lang="ja-JP" altLang="en-US"/>
              <a:pPr>
                <a:defRPr/>
              </a:pPr>
              <a:t>2020/4/29</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72B62476-23AF-4D63-90D2-F2D25D27A75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Date Placeholder 6"/>
          <p:cNvSpPr>
            <a:spLocks noGrp="1"/>
          </p:cNvSpPr>
          <p:nvPr>
            <p:ph type="dt" sz="half" idx="10"/>
          </p:nvPr>
        </p:nvSpPr>
        <p:spPr/>
        <p:txBody>
          <a:bodyPr/>
          <a:lstStyle>
            <a:lvl1pPr>
              <a:defRPr/>
            </a:lvl1pPr>
          </a:lstStyle>
          <a:p>
            <a:pPr>
              <a:defRPr/>
            </a:pPr>
            <a:fld id="{5D118104-23D6-471C-92EE-9DAAE04022A8}" type="datetimeFigureOut">
              <a:rPr lang="ja-JP" altLang="en-US"/>
              <a:pPr>
                <a:defRPr/>
              </a:pPr>
              <a:t>2020/4/29</a:t>
            </a:fld>
            <a:endParaRPr lang="ja-JP" altLang="en-US"/>
          </a:p>
        </p:txBody>
      </p:sp>
      <p:sp>
        <p:nvSpPr>
          <p:cNvPr id="9" name="Footer Placeholder 7"/>
          <p:cNvSpPr>
            <a:spLocks noGrp="1"/>
          </p:cNvSpPr>
          <p:nvPr>
            <p:ph type="ftr" sz="quarter" idx="11"/>
          </p:nvPr>
        </p:nvSpPr>
        <p:spPr/>
        <p:txBody>
          <a:bodyPr/>
          <a:lstStyle>
            <a:lvl1pPr>
              <a:defRPr/>
            </a:lvl1pPr>
          </a:lstStyle>
          <a:p>
            <a:pPr>
              <a:defRPr/>
            </a:pPr>
            <a:endParaRPr lang="ja-JP" altLang="en-US"/>
          </a:p>
        </p:txBody>
      </p:sp>
      <p:sp>
        <p:nvSpPr>
          <p:cNvPr id="10" name="Slide Number Placeholder 8"/>
          <p:cNvSpPr>
            <a:spLocks noGrp="1"/>
          </p:cNvSpPr>
          <p:nvPr>
            <p:ph type="sldNum" sz="quarter" idx="12"/>
          </p:nvPr>
        </p:nvSpPr>
        <p:spPr/>
        <p:txBody>
          <a:bodyPr/>
          <a:lstStyle>
            <a:lvl1pPr>
              <a:defRPr/>
            </a:lvl1pPr>
          </a:lstStyle>
          <a:p>
            <a:pPr>
              <a:defRPr/>
            </a:pPr>
            <a:fld id="{69EC7640-125D-4B50-B176-02C93F61611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2C979431-718D-4BE1-B168-75ACF78550B4}" type="datetimeFigureOut">
              <a:rPr lang="ja-JP" altLang="en-US"/>
              <a:pPr>
                <a:defRPr/>
              </a:pPr>
              <a:t>2020/4/29</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E06FE92C-C144-406A-B7CC-902DE5B209B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8BCADD-02A3-402A-B7FB-E6E905C01135}" type="datetimeFigureOut">
              <a:rPr lang="ja-JP" altLang="en-US"/>
              <a:pPr>
                <a:defRPr/>
              </a:pPr>
              <a:t>2020/4/29</a:t>
            </a:fld>
            <a:endParaRPr lang="ja-JP" altLang="en-US"/>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F22F0BA0-7926-4768-A62D-9D4352BBFD74}"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pPr>
              <a:defRPr/>
            </a:pPr>
            <a:fld id="{C1641862-3ED6-4462-86F6-5AA06433675B}" type="datetimeFigureOut">
              <a:rPr lang="ja-JP" altLang="en-US"/>
              <a:pPr>
                <a:defRPr/>
              </a:pPr>
              <a:t>2020/4/29</a:t>
            </a:fld>
            <a:endParaRPr lang="ja-JP" altLang="en-US"/>
          </a:p>
        </p:txBody>
      </p:sp>
      <p:sp>
        <p:nvSpPr>
          <p:cNvPr id="7" name="Footer Placeholder 5"/>
          <p:cNvSpPr>
            <a:spLocks noGrp="1"/>
          </p:cNvSpPr>
          <p:nvPr>
            <p:ph type="ftr" sz="quarter" idx="11"/>
          </p:nvPr>
        </p:nvSpPr>
        <p:spPr/>
        <p:txBody>
          <a:bodyPr/>
          <a:lstStyle>
            <a:lvl1pPr>
              <a:defRPr/>
            </a:lvl1pPr>
          </a:lstStyle>
          <a:p>
            <a:pPr>
              <a:defRPr/>
            </a:pPr>
            <a:endParaRPr lang="ja-JP" altLang="en-US"/>
          </a:p>
        </p:txBody>
      </p:sp>
      <p:sp>
        <p:nvSpPr>
          <p:cNvPr id="8" name="Slide Number Placeholder 6"/>
          <p:cNvSpPr>
            <a:spLocks noGrp="1"/>
          </p:cNvSpPr>
          <p:nvPr>
            <p:ph type="sldNum" sz="quarter" idx="12"/>
          </p:nvPr>
        </p:nvSpPr>
        <p:spPr/>
        <p:txBody>
          <a:bodyPr/>
          <a:lstStyle>
            <a:lvl1pPr>
              <a:defRPr/>
            </a:lvl1pPr>
          </a:lstStyle>
          <a:p>
            <a:pPr>
              <a:defRPr/>
            </a:pPr>
            <a:fld id="{139F31A6-7C16-4431-96F2-FCD269718B22}"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BDFCF3E7-CEC2-422E-A5E4-B50F0D77E227}" type="datetimeFigureOut">
              <a:rPr lang="ja-JP" altLang="en-US"/>
              <a:pPr>
                <a:defRPr/>
              </a:pPr>
              <a:t>2020/4/29</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337CB192-A31A-499F-A642-E2217238ED7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ea typeface="+mn-ea"/>
              </a:defRPr>
            </a:lvl1pPr>
          </a:lstStyle>
          <a:p>
            <a:pPr>
              <a:defRPr/>
            </a:pPr>
            <a:fld id="{844EAD9C-D106-42BD-93F0-8736158E56E7}" type="datetimeFigureOut">
              <a:rPr lang="ja-JP" altLang="en-US"/>
              <a:pPr>
                <a:defRPr/>
              </a:pPr>
              <a:t>2020/4/29</a:t>
            </a:fld>
            <a:endParaRPr lang="ja-JP"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ea typeface="+mn-ea"/>
              </a:defRPr>
            </a:lvl1pPr>
          </a:lstStyle>
          <a:p>
            <a:pPr>
              <a:defRPr/>
            </a:pPr>
            <a:fld id="{2C80CE9E-12EF-4951-84A5-51A9515CC10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75" r:id="rId8"/>
    <p:sldLayoutId id="2147483667" r:id="rId9"/>
    <p:sldLayoutId id="2147483666" r:id="rId10"/>
    <p:sldLayoutId id="2147483665" r:id="rId11"/>
  </p:sldLayoutIdLst>
  <p:txStyles>
    <p:titleStyle>
      <a:lvl1pPr algn="l" rtl="0" fontAlgn="base">
        <a:spcBef>
          <a:spcPct val="0"/>
        </a:spcBef>
        <a:spcAft>
          <a:spcPct val="0"/>
        </a:spcAft>
        <a:defRPr kumimoji="1" sz="4000" kern="1200" spc="-1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Calibri" pitchFamily="34" charset="0"/>
          <a:ea typeface="HGｺﾞｼｯｸM" pitchFamily="49" charset="-128"/>
        </a:defRPr>
      </a:lvl2pPr>
      <a:lvl3pPr algn="l" rtl="0" fontAlgn="base">
        <a:spcBef>
          <a:spcPct val="0"/>
        </a:spcBef>
        <a:spcAft>
          <a:spcPct val="0"/>
        </a:spcAft>
        <a:defRPr kumimoji="1" sz="4000">
          <a:solidFill>
            <a:schemeClr val="tx2"/>
          </a:solidFill>
          <a:latin typeface="Calibri" pitchFamily="34" charset="0"/>
          <a:ea typeface="HGｺﾞｼｯｸM" pitchFamily="49" charset="-128"/>
        </a:defRPr>
      </a:lvl3pPr>
      <a:lvl4pPr algn="l" rtl="0" fontAlgn="base">
        <a:spcBef>
          <a:spcPct val="0"/>
        </a:spcBef>
        <a:spcAft>
          <a:spcPct val="0"/>
        </a:spcAft>
        <a:defRPr kumimoji="1" sz="4000">
          <a:solidFill>
            <a:schemeClr val="tx2"/>
          </a:solidFill>
          <a:latin typeface="Calibri" pitchFamily="34" charset="0"/>
          <a:ea typeface="HGｺﾞｼｯｸM" pitchFamily="49" charset="-128"/>
        </a:defRPr>
      </a:lvl4pPr>
      <a:lvl5pPr algn="l" rtl="0" fontAlgn="base">
        <a:spcBef>
          <a:spcPct val="0"/>
        </a:spcBef>
        <a:spcAft>
          <a:spcPct val="0"/>
        </a:spcAft>
        <a:defRPr kumimoji="1" sz="4000">
          <a:solidFill>
            <a:schemeClr val="tx2"/>
          </a:solidFill>
          <a:latin typeface="Calibri" pitchFamily="34" charset="0"/>
          <a:ea typeface="HGｺﾞｼｯｸM" pitchFamily="49" charset="-128"/>
        </a:defRPr>
      </a:lvl5pPr>
      <a:lvl6pPr marL="457200" algn="l" rtl="0" fontAlgn="base">
        <a:spcBef>
          <a:spcPct val="0"/>
        </a:spcBef>
        <a:spcAft>
          <a:spcPct val="0"/>
        </a:spcAft>
        <a:defRPr kumimoji="1" sz="4000">
          <a:solidFill>
            <a:schemeClr val="tx2"/>
          </a:solidFill>
          <a:latin typeface="Calibri" pitchFamily="34" charset="0"/>
          <a:ea typeface="HGｺﾞｼｯｸM" pitchFamily="49" charset="-128"/>
        </a:defRPr>
      </a:lvl6pPr>
      <a:lvl7pPr marL="914400" algn="l" rtl="0" fontAlgn="base">
        <a:spcBef>
          <a:spcPct val="0"/>
        </a:spcBef>
        <a:spcAft>
          <a:spcPct val="0"/>
        </a:spcAft>
        <a:defRPr kumimoji="1" sz="4000">
          <a:solidFill>
            <a:schemeClr val="tx2"/>
          </a:solidFill>
          <a:latin typeface="Calibri" pitchFamily="34" charset="0"/>
          <a:ea typeface="HGｺﾞｼｯｸM" pitchFamily="49" charset="-128"/>
        </a:defRPr>
      </a:lvl7pPr>
      <a:lvl8pPr marL="1371600" algn="l" rtl="0" fontAlgn="base">
        <a:spcBef>
          <a:spcPct val="0"/>
        </a:spcBef>
        <a:spcAft>
          <a:spcPct val="0"/>
        </a:spcAft>
        <a:defRPr kumimoji="1" sz="4000">
          <a:solidFill>
            <a:schemeClr val="tx2"/>
          </a:solidFill>
          <a:latin typeface="Calibri" pitchFamily="34" charset="0"/>
          <a:ea typeface="HGｺﾞｼｯｸM" pitchFamily="49" charset="-128"/>
        </a:defRPr>
      </a:lvl8pPr>
      <a:lvl9pPr marL="1828800" algn="l" rtl="0" fontAlgn="base">
        <a:spcBef>
          <a:spcPct val="0"/>
        </a:spcBef>
        <a:spcAft>
          <a:spcPct val="0"/>
        </a:spcAft>
        <a:defRPr kumimoji="1" sz="4000">
          <a:solidFill>
            <a:schemeClr val="tx2"/>
          </a:solidFill>
          <a:latin typeface="Calibri" pitchFamily="34" charset="0"/>
          <a:ea typeface="HGｺﾞｼｯｸM" pitchFamily="49" charset="-128"/>
        </a:defRPr>
      </a:lvl9pPr>
    </p:titleStyle>
    <p:bodyStyle>
      <a:lvl1pPr marL="182563" indent="-182563" algn="l" rtl="0" fontAlgn="base">
        <a:spcBef>
          <a:spcPct val="20000"/>
        </a:spcBef>
        <a:spcAft>
          <a:spcPct val="0"/>
        </a:spcAft>
        <a:buClr>
          <a:schemeClr val="accent1"/>
        </a:buClr>
        <a:buSzPct val="85000"/>
        <a:buFont typeface="Arial" charset="0"/>
        <a:buChar char="•"/>
        <a:defRPr kumimoji="1"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kumimoji="1"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umimoji="1"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kumimoji="1"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kumimoji="1"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ctr" fontAlgn="auto">
              <a:spcAft>
                <a:spcPts val="0"/>
              </a:spcAft>
              <a:defRPr/>
            </a:pPr>
            <a:r>
              <a:rPr lang="ja-JP" altLang="en-US" sz="3600" b="1" dirty="0" smtClean="0">
                <a:latin typeface="+mj-ea"/>
              </a:rPr>
              <a:t>乗合代理店の体制整備</a:t>
            </a:r>
            <a:r>
              <a:rPr lang="en-US" altLang="ja-JP" sz="3600" b="1" dirty="0" smtClean="0">
                <a:latin typeface="+mj-ea"/>
              </a:rPr>
              <a:t/>
            </a:r>
            <a:br>
              <a:rPr lang="en-US" altLang="ja-JP" sz="3600" b="1" dirty="0" smtClean="0">
                <a:latin typeface="+mj-ea"/>
              </a:rPr>
            </a:br>
            <a:r>
              <a:rPr lang="ja-JP" altLang="en-US" sz="3600" b="1" dirty="0" smtClean="0">
                <a:latin typeface="+mj-ea"/>
              </a:rPr>
              <a:t>～比較推奨販売の方針の定め方～</a:t>
            </a:r>
            <a:endParaRPr lang="ja-JP" altLang="en-US" sz="3600" b="1" dirty="0">
              <a:latin typeface="+mj-ea"/>
            </a:endParaRPr>
          </a:p>
        </p:txBody>
      </p:sp>
      <p:sp>
        <p:nvSpPr>
          <p:cNvPr id="3" name="サブタイトル 2"/>
          <p:cNvSpPr>
            <a:spLocks noGrp="1"/>
          </p:cNvSpPr>
          <p:nvPr>
            <p:ph type="subTitle" idx="1"/>
          </p:nvPr>
        </p:nvSpPr>
        <p:spPr>
          <a:xfrm>
            <a:off x="2411413" y="4797425"/>
            <a:ext cx="6400800" cy="1752600"/>
          </a:xfrm>
        </p:spPr>
        <p:txBody>
          <a:bodyPr rtlCol="0">
            <a:normAutofit/>
          </a:bodyPr>
          <a:lstStyle/>
          <a:p>
            <a:pPr fontAlgn="auto">
              <a:spcAft>
                <a:spcPts val="0"/>
              </a:spcAft>
              <a:buFont typeface="Arial" pitchFamily="34" charset="0"/>
              <a:buNone/>
              <a:defRPr/>
            </a:pPr>
            <a:endParaRPr lang="en-US" altLang="ja-JP" sz="2000" dirty="0" smtClean="0">
              <a:latin typeface="+mj-ea"/>
              <a:ea typeface="+mj-ea"/>
            </a:endParaRPr>
          </a:p>
          <a:p>
            <a:pPr fontAlgn="auto">
              <a:spcAft>
                <a:spcPts val="0"/>
              </a:spcAft>
              <a:buFont typeface="Arial" pitchFamily="34" charset="0"/>
              <a:buNone/>
              <a:defRPr/>
            </a:pPr>
            <a:endParaRPr lang="en-US" altLang="ja-JP" sz="2000" dirty="0">
              <a:latin typeface="+mj-ea"/>
              <a:ea typeface="+mj-ea"/>
            </a:endParaRPr>
          </a:p>
          <a:p>
            <a:pPr algn="r" fontAlgn="auto">
              <a:spcAft>
                <a:spcPts val="0"/>
              </a:spcAft>
              <a:buFont typeface="Arial" pitchFamily="34" charset="0"/>
              <a:buNone/>
              <a:defRPr/>
            </a:pPr>
            <a:r>
              <a:rPr lang="ja-JP" altLang="en-US" sz="1800" dirty="0" smtClean="0">
                <a:latin typeface="+mj-ea"/>
                <a:ea typeface="+mj-ea"/>
              </a:rPr>
              <a:t>２０１６年４月１４日</a:t>
            </a:r>
            <a:endParaRPr lang="en-US" altLang="ja-JP" sz="1800" dirty="0" smtClean="0">
              <a:latin typeface="+mj-ea"/>
              <a:ea typeface="+mj-ea"/>
            </a:endParaRPr>
          </a:p>
          <a:p>
            <a:pPr algn="r" fontAlgn="auto">
              <a:spcAft>
                <a:spcPts val="0"/>
              </a:spcAft>
              <a:buFont typeface="Arial" pitchFamily="34" charset="0"/>
              <a:buNone/>
              <a:defRPr/>
            </a:pPr>
            <a:r>
              <a:rPr lang="ja-JP" altLang="en-US" sz="1600" dirty="0" smtClean="0">
                <a:latin typeface="+mj-ea"/>
                <a:ea typeface="+mj-ea"/>
              </a:rPr>
              <a:t>一般</a:t>
            </a:r>
            <a:r>
              <a:rPr lang="ja-JP" altLang="en-US" sz="1600" dirty="0">
                <a:latin typeface="+mj-ea"/>
                <a:ea typeface="+mj-ea"/>
              </a:rPr>
              <a:t>社団</a:t>
            </a:r>
            <a:r>
              <a:rPr lang="ja-JP" altLang="en-US" sz="1600" dirty="0" smtClean="0">
                <a:latin typeface="+mj-ea"/>
                <a:ea typeface="+mj-ea"/>
              </a:rPr>
              <a:t>法人</a:t>
            </a:r>
            <a:r>
              <a:rPr lang="ja-JP" altLang="en-US" sz="2000" dirty="0" smtClean="0">
                <a:latin typeface="+mj-ea"/>
                <a:ea typeface="+mj-ea"/>
              </a:rPr>
              <a:t>　日本損害保険代理業協会</a:t>
            </a:r>
            <a:endParaRPr lang="ja-JP" altLang="en-US" sz="2000" dirty="0">
              <a:latin typeface="+mj-ea"/>
              <a:ea typeface="+mj-ea"/>
            </a:endParaRPr>
          </a:p>
        </p:txBody>
      </p:sp>
      <p:sp>
        <p:nvSpPr>
          <p:cNvPr id="4" name="正方形/長方形 3"/>
          <p:cNvSpPr/>
          <p:nvPr/>
        </p:nvSpPr>
        <p:spPr>
          <a:xfrm>
            <a:off x="6948264" y="548680"/>
            <a:ext cx="1800200" cy="432048"/>
          </a:xfrm>
          <a:prstGeom prst="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dirty="0">
                <a:solidFill>
                  <a:schemeClr val="tx1"/>
                </a:solidFill>
                <a:latin typeface="+mj-ea"/>
                <a:ea typeface="+mj-ea"/>
              </a:rPr>
              <a:t>補足説明資料</a:t>
            </a:r>
          </a:p>
        </p:txBody>
      </p:sp>
      <p:pic>
        <p:nvPicPr>
          <p:cNvPr id="1029" name="Picture 5" descr="C:\Program Files\Microsoft Office\MEDIA\CAGCAT10\j0293844.wmf"/>
          <p:cNvPicPr>
            <a:picLocks noChangeAspect="1" noChangeArrowheads="1"/>
          </p:cNvPicPr>
          <p:nvPr/>
        </p:nvPicPr>
        <p:blipFill>
          <a:blip r:embed="rId2" cstate="print">
            <a:extLst/>
          </a:blip>
          <a:srcRect/>
          <a:stretch>
            <a:fillRect/>
          </a:stretch>
        </p:blipFill>
        <p:spPr bwMode="auto">
          <a:xfrm>
            <a:off x="1209977" y="4221088"/>
            <a:ext cx="1738274" cy="1827886"/>
          </a:xfrm>
          <a:prstGeom prst="rect">
            <a:avLst/>
          </a:prstGeom>
          <a:noFill/>
          <a:effectLst>
            <a:glow rad="63500">
              <a:schemeClr val="accent2">
                <a:satMod val="175000"/>
                <a:alpha val="40000"/>
              </a:schemeClr>
            </a:glow>
          </a:effectLs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3"/>
          <p:cNvSpPr txBox="1">
            <a:spLocks noGrp="1" noChangeArrowheads="1"/>
          </p:cNvSpPr>
          <p:nvPr>
            <p:ph type="title"/>
          </p:nvPr>
        </p:nvSpPr>
        <p:spPr bwMode="auto">
          <a:xfrm>
            <a:off x="457200" y="533400"/>
            <a:ext cx="8229600" cy="514350"/>
          </a:xfrm>
          <a:solidFill>
            <a:schemeClr val="accent2">
              <a:lumMod val="40000"/>
              <a:lumOff val="60000"/>
            </a:schemeClr>
          </a:solidFill>
          <a:ln w="12700">
            <a:solidFill>
              <a:schemeClr val="tx1"/>
            </a:solidFill>
            <a:miter lim="800000"/>
            <a:headEnd/>
            <a:tailEnd/>
          </a:ln>
          <a:effectLst>
            <a:outerShdw dist="107763" dir="2700000" algn="ctr" rotWithShape="0">
              <a:schemeClr val="tx1"/>
            </a:outerShdw>
          </a:effectLst>
        </p:spPr>
        <p:txBody>
          <a:bodyPr/>
          <a:lstStyle/>
          <a:p>
            <a:pPr fontAlgn="auto">
              <a:spcAft>
                <a:spcPts val="0"/>
              </a:spcAft>
              <a:defRPr/>
            </a:pPr>
            <a:r>
              <a:rPr lang="ja-JP" altLang="en-US" sz="2000" kern="0" dirty="0">
                <a:solidFill>
                  <a:srgbClr val="002060"/>
                </a:solidFill>
                <a:latin typeface="+mj-ea"/>
              </a:rPr>
              <a:t>　</a:t>
            </a:r>
            <a:r>
              <a:rPr lang="ja-JP" altLang="en-US" sz="2000" b="1" kern="0" dirty="0" smtClean="0">
                <a:solidFill>
                  <a:srgbClr val="002060"/>
                </a:solidFill>
                <a:latin typeface="+mj-ea"/>
              </a:rPr>
              <a:t>１．乗合代理店における</a:t>
            </a:r>
            <a:r>
              <a:rPr lang="ja-JP" altLang="en-US" sz="2000" b="1" kern="0" dirty="0" smtClean="0">
                <a:latin typeface="+mj-ea"/>
              </a:rPr>
              <a:t>推奨販売のパターン</a:t>
            </a:r>
            <a:endParaRPr lang="ja-JP" altLang="en-US" sz="2000" b="1" kern="0" dirty="0">
              <a:latin typeface="+mj-ea"/>
            </a:endParaRPr>
          </a:p>
        </p:txBody>
      </p:sp>
      <p:sp>
        <p:nvSpPr>
          <p:cNvPr id="5" name="1 つの角を切り取った四角形 4"/>
          <p:cNvSpPr/>
          <p:nvPr/>
        </p:nvSpPr>
        <p:spPr>
          <a:xfrm>
            <a:off x="1046198" y="3352509"/>
            <a:ext cx="7660786" cy="576064"/>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b"/>
          <a:lstStyle/>
          <a:p>
            <a:pPr marL="268288" indent="-268288" fontAlgn="auto">
              <a:spcBef>
                <a:spcPts val="0"/>
              </a:spcBef>
              <a:spcAft>
                <a:spcPts val="0"/>
              </a:spcAft>
              <a:defRPr/>
            </a:pPr>
            <a:r>
              <a:rPr lang="ja-JP" altLang="en-US" sz="1600" dirty="0">
                <a:solidFill>
                  <a:schemeClr val="tx1"/>
                </a:solidFill>
                <a:latin typeface="+mj-ea"/>
                <a:ea typeface="+mj-ea"/>
              </a:rPr>
              <a:t>○ 当社は、取扱保険会社の中から、お客様のご意向に基づいた商品</a:t>
            </a:r>
            <a:r>
              <a:rPr lang="en-US" altLang="ja-JP" sz="1600" dirty="0">
                <a:solidFill>
                  <a:schemeClr val="tx1"/>
                </a:solidFill>
                <a:latin typeface="+mj-ea"/>
                <a:ea typeface="+mj-ea"/>
              </a:rPr>
              <a:t>(</a:t>
            </a:r>
            <a:r>
              <a:rPr lang="ja-JP" altLang="en-US" sz="1600" dirty="0">
                <a:solidFill>
                  <a:schemeClr val="tx1"/>
                </a:solidFill>
                <a:latin typeface="+mj-ea"/>
                <a:ea typeface="+mj-ea"/>
              </a:rPr>
              <a:t>保険会社）をおすすめします。</a:t>
            </a:r>
          </a:p>
        </p:txBody>
      </p:sp>
      <p:sp>
        <p:nvSpPr>
          <p:cNvPr id="9" name="1 つの角を切り取った四角形 8"/>
          <p:cNvSpPr/>
          <p:nvPr/>
        </p:nvSpPr>
        <p:spPr>
          <a:xfrm>
            <a:off x="1063814" y="5877272"/>
            <a:ext cx="7678688" cy="648072"/>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marL="361950" indent="-361950" fontAlgn="auto">
              <a:spcBef>
                <a:spcPts val="0"/>
              </a:spcBef>
              <a:spcAft>
                <a:spcPts val="0"/>
              </a:spcAft>
              <a:defRPr/>
            </a:pPr>
            <a:r>
              <a:rPr lang="ja-JP" altLang="en-US" sz="1600" dirty="0">
                <a:solidFill>
                  <a:schemeClr val="tx1"/>
                </a:solidFill>
                <a:latin typeface="+mj-ea"/>
                <a:ea typeface="+mj-ea"/>
              </a:rPr>
              <a:t>〇　当社は、委託保険会社の中で事務に精通しているＡ社とＢ社を推奨保険会社とし、この</a:t>
            </a:r>
            <a:r>
              <a:rPr lang="en-US" altLang="ja-JP" sz="1600" dirty="0">
                <a:solidFill>
                  <a:schemeClr val="tx1"/>
                </a:solidFill>
                <a:latin typeface="+mj-ea"/>
                <a:ea typeface="+mj-ea"/>
              </a:rPr>
              <a:t>2</a:t>
            </a:r>
            <a:r>
              <a:rPr lang="ja-JP" altLang="en-US" sz="1600" dirty="0">
                <a:solidFill>
                  <a:schemeClr val="tx1"/>
                </a:solidFill>
                <a:latin typeface="+mj-ea"/>
                <a:ea typeface="+mj-ea"/>
              </a:rPr>
              <a:t>社の中からお客様の意向に基づいた商品をおすすめします。</a:t>
            </a:r>
          </a:p>
        </p:txBody>
      </p:sp>
      <p:sp>
        <p:nvSpPr>
          <p:cNvPr id="10" name="角丸四角形 9"/>
          <p:cNvSpPr/>
          <p:nvPr/>
        </p:nvSpPr>
        <p:spPr>
          <a:xfrm>
            <a:off x="565656" y="2767627"/>
            <a:ext cx="8141328" cy="463986"/>
          </a:xfrm>
          <a:prstGeom prst="roundRect">
            <a:avLst/>
          </a:prstGeom>
          <a:solidFill>
            <a:schemeClr val="bg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b="1" dirty="0">
                <a:solidFill>
                  <a:schemeClr val="tx1"/>
                </a:solidFill>
                <a:latin typeface="+mj-ea"/>
                <a:ea typeface="+mj-ea"/>
              </a:rPr>
              <a:t>①</a:t>
            </a:r>
            <a:r>
              <a:rPr lang="ja-JP" altLang="en-US" dirty="0">
                <a:solidFill>
                  <a:schemeClr val="tx1"/>
                </a:solidFill>
                <a:latin typeface="+mj-ea"/>
                <a:ea typeface="+mj-ea"/>
              </a:rPr>
              <a:t> </a:t>
            </a:r>
            <a:r>
              <a:rPr lang="ja-JP" altLang="en-US" sz="1600" b="1" dirty="0">
                <a:solidFill>
                  <a:schemeClr val="tx1"/>
                </a:solidFill>
                <a:latin typeface="+mj-ea"/>
                <a:ea typeface="+mj-ea"/>
              </a:rPr>
              <a:t>お客様の意向に沿って比較可能な商品を選別し、推奨する</a:t>
            </a:r>
          </a:p>
        </p:txBody>
      </p:sp>
      <p:sp>
        <p:nvSpPr>
          <p:cNvPr id="14347" name="テキスト ボックス 2"/>
          <p:cNvSpPr txBox="1">
            <a:spLocks noChangeArrowheads="1"/>
          </p:cNvSpPr>
          <p:nvPr/>
        </p:nvSpPr>
        <p:spPr bwMode="auto">
          <a:xfrm>
            <a:off x="7475538" y="0"/>
            <a:ext cx="1168400" cy="400050"/>
          </a:xfrm>
          <a:prstGeom prst="rect">
            <a:avLst/>
          </a:prstGeom>
          <a:noFill/>
          <a:ln w="9525">
            <a:noFill/>
            <a:miter lim="800000"/>
            <a:headEnd/>
            <a:tailEnd/>
          </a:ln>
        </p:spPr>
        <p:txBody>
          <a:bodyPr>
            <a:spAutoFit/>
          </a:bodyPr>
          <a:lstStyle/>
          <a:p>
            <a:pPr algn="ctr"/>
            <a:r>
              <a:rPr lang="ja-JP" altLang="en-US" sz="2000" b="1">
                <a:solidFill>
                  <a:schemeClr val="bg1"/>
                </a:solidFill>
              </a:rPr>
              <a:t>１</a:t>
            </a:r>
          </a:p>
        </p:txBody>
      </p:sp>
      <p:sp>
        <p:nvSpPr>
          <p:cNvPr id="13" name="角丸四角形 12"/>
          <p:cNvSpPr/>
          <p:nvPr/>
        </p:nvSpPr>
        <p:spPr>
          <a:xfrm>
            <a:off x="514507" y="4045985"/>
            <a:ext cx="8192477" cy="463135"/>
          </a:xfrm>
          <a:prstGeom prst="roundRect">
            <a:avLst/>
          </a:prstGeom>
          <a:solidFill>
            <a:schemeClr val="bg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fontAlgn="auto">
              <a:spcBef>
                <a:spcPts val="0"/>
              </a:spcBef>
              <a:spcAft>
                <a:spcPts val="0"/>
              </a:spcAft>
              <a:defRPr/>
            </a:pPr>
            <a:r>
              <a:rPr lang="ja-JP" altLang="en-US" b="1" dirty="0">
                <a:solidFill>
                  <a:schemeClr val="tx1"/>
                </a:solidFill>
                <a:latin typeface="+mj-ea"/>
                <a:ea typeface="+mj-ea"/>
              </a:rPr>
              <a:t>② </a:t>
            </a:r>
            <a:r>
              <a:rPr lang="ja-JP" altLang="en-US" sz="1600" b="1" dirty="0">
                <a:solidFill>
                  <a:schemeClr val="tx1"/>
                </a:solidFill>
                <a:latin typeface="+mj-ea"/>
                <a:ea typeface="+mj-ea"/>
              </a:rPr>
              <a:t>代理店独自の推奨理由・基準に沿って商品を絞り込んで推奨する</a:t>
            </a:r>
          </a:p>
        </p:txBody>
      </p:sp>
      <p:sp>
        <p:nvSpPr>
          <p:cNvPr id="3" name="正方形/長方形 2"/>
          <p:cNvSpPr/>
          <p:nvPr/>
        </p:nvSpPr>
        <p:spPr>
          <a:xfrm>
            <a:off x="530225" y="1265238"/>
            <a:ext cx="8177213" cy="10842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乗合代理店で推奨販売を行う場合、お客さまに対し、取扱保険会社の中から、特定の保険会社の商品を選別・推奨する場合、推奨した商品の選別理由をご説明する必要があります。</a:t>
            </a:r>
            <a:endParaRPr lang="en-US" altLang="ja-JP" sz="1400" b="1" dirty="0">
              <a:solidFill>
                <a:schemeClr val="tx1"/>
              </a:solidFill>
              <a:latin typeface="HGｺﾞｼｯｸM" panose="020B0609000000000000" pitchFamily="49" charset="-128"/>
              <a:ea typeface="HGｺﾞｼｯｸM" panose="020B0609000000000000" pitchFamily="49" charset="-128"/>
            </a:endParaRPr>
          </a:p>
          <a:p>
            <a:pPr marL="285750" indent="-285750" fontAlgn="auto">
              <a:spcBef>
                <a:spcPts val="60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その方針を定める場合は、以下のパターンの中からお客さま層や自社の能力、態勢などを踏まえて実務として対応できる方針にする必要があります。</a:t>
            </a:r>
          </a:p>
        </p:txBody>
      </p:sp>
      <p:sp>
        <p:nvSpPr>
          <p:cNvPr id="6" name="テキスト ボックス 5"/>
          <p:cNvSpPr txBox="1"/>
          <p:nvPr/>
        </p:nvSpPr>
        <p:spPr>
          <a:xfrm>
            <a:off x="3130550" y="2366963"/>
            <a:ext cx="3006725" cy="400050"/>
          </a:xfrm>
          <a:prstGeom prst="rect">
            <a:avLst/>
          </a:prstGeom>
          <a:noFill/>
        </p:spPr>
        <p:txBody>
          <a:bodyPr wrap="none">
            <a:spAutoFit/>
          </a:bodyPr>
          <a:lstStyle/>
          <a:p>
            <a:pPr algn="ctr" fontAlgn="auto">
              <a:spcBef>
                <a:spcPts val="0"/>
              </a:spcBef>
              <a:spcAft>
                <a:spcPts val="0"/>
              </a:spcAft>
              <a:defRPr/>
            </a:pPr>
            <a:r>
              <a:rPr lang="ja-JP" altLang="en-US" sz="2000" b="1" dirty="0">
                <a:solidFill>
                  <a:schemeClr val="tx2">
                    <a:lumMod val="60000"/>
                    <a:lumOff val="40000"/>
                  </a:schemeClr>
                </a:solidFill>
                <a:latin typeface="+mj-ea"/>
                <a:ea typeface="+mj-ea"/>
              </a:rPr>
              <a:t>＜推奨販売のパターン＞</a:t>
            </a:r>
          </a:p>
        </p:txBody>
      </p:sp>
      <p:sp>
        <p:nvSpPr>
          <p:cNvPr id="12" name="角丸四角形 11"/>
          <p:cNvSpPr/>
          <p:nvPr/>
        </p:nvSpPr>
        <p:spPr>
          <a:xfrm>
            <a:off x="532728" y="5181189"/>
            <a:ext cx="8191872" cy="563729"/>
          </a:xfrm>
          <a:prstGeom prst="roundRect">
            <a:avLst/>
          </a:prstGeom>
          <a:solidFill>
            <a:schemeClr val="bg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fontAlgn="auto">
              <a:spcBef>
                <a:spcPts val="0"/>
              </a:spcBef>
              <a:spcAft>
                <a:spcPts val="0"/>
              </a:spcAft>
              <a:defRPr/>
            </a:pPr>
            <a:r>
              <a:rPr lang="ja-JP" altLang="en-US" sz="1600" b="1" dirty="0">
                <a:solidFill>
                  <a:schemeClr val="tx1"/>
                </a:solidFill>
                <a:latin typeface="+mj-ea"/>
                <a:ea typeface="+mj-ea"/>
              </a:rPr>
              <a:t>③ 代理店独自の理由・基準に沿って推奨商品を絞り込んだ後、お客様の意向に沿って特定の商品を選定し、推奨する</a:t>
            </a:r>
          </a:p>
        </p:txBody>
      </p:sp>
      <p:sp>
        <p:nvSpPr>
          <p:cNvPr id="8" name="屈折矢印 7"/>
          <p:cNvSpPr/>
          <p:nvPr/>
        </p:nvSpPr>
        <p:spPr>
          <a:xfrm rot="5400000">
            <a:off x="535781" y="3352007"/>
            <a:ext cx="484187" cy="42545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1 つの角を切り取った四角形 15"/>
          <p:cNvSpPr/>
          <p:nvPr/>
        </p:nvSpPr>
        <p:spPr>
          <a:xfrm>
            <a:off x="1063814" y="4588444"/>
            <a:ext cx="7660786" cy="393703"/>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marL="268288" indent="-268288" fontAlgn="auto">
              <a:spcBef>
                <a:spcPts val="0"/>
              </a:spcBef>
              <a:spcAft>
                <a:spcPts val="0"/>
              </a:spcAft>
              <a:defRPr/>
            </a:pPr>
            <a:r>
              <a:rPr lang="ja-JP" altLang="en-US" sz="1600" dirty="0">
                <a:solidFill>
                  <a:schemeClr val="tx1"/>
                </a:solidFill>
                <a:latin typeface="+mj-ea"/>
                <a:ea typeface="+mj-ea"/>
              </a:rPr>
              <a:t>○ 当社は、・・・の理由で、Ａ社の商品を取り扱う経営方針としています。</a:t>
            </a:r>
          </a:p>
        </p:txBody>
      </p:sp>
      <p:sp>
        <p:nvSpPr>
          <p:cNvPr id="17" name="屈折矢印 16"/>
          <p:cNvSpPr/>
          <p:nvPr/>
        </p:nvSpPr>
        <p:spPr>
          <a:xfrm rot="5400000">
            <a:off x="582613" y="4554538"/>
            <a:ext cx="430212" cy="4238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屈折矢印 18"/>
          <p:cNvSpPr/>
          <p:nvPr/>
        </p:nvSpPr>
        <p:spPr>
          <a:xfrm rot="5400000">
            <a:off x="619125" y="5864225"/>
            <a:ext cx="430213" cy="42386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2729" y="5157192"/>
            <a:ext cx="8176846" cy="584775"/>
          </a:xfrm>
          <a:prstGeom prst="rect">
            <a:avLst/>
          </a:prstGeom>
          <a:solidFill>
            <a:schemeClr val="accent1">
              <a:lumMod val="20000"/>
              <a:lumOff val="80000"/>
            </a:schemeClr>
          </a:solidFill>
          <a:ln w="19050">
            <a:solidFill>
              <a:schemeClr val="tx1"/>
            </a:solidFill>
            <a:prstDash val="sysDot"/>
          </a:ln>
          <a:scene3d>
            <a:camera prst="orthographicFront"/>
            <a:lightRig rig="threePt" dir="t"/>
          </a:scene3d>
          <a:sp3d>
            <a:bevelT w="152400" h="50800" prst="softRound"/>
          </a:sp3d>
        </p:spPr>
        <p:txBody>
          <a:bodyPr>
            <a:spAutoFit/>
          </a:bodyPr>
          <a:lstStyle/>
          <a:p>
            <a:pPr marL="266700" indent="-266700" fontAlgn="auto">
              <a:spcBef>
                <a:spcPts val="0"/>
              </a:spcBef>
              <a:spcAft>
                <a:spcPts val="0"/>
              </a:spcAft>
              <a:defRPr/>
            </a:pPr>
            <a:r>
              <a:rPr lang="ja-JP" altLang="en-US" sz="1600" b="1" dirty="0">
                <a:latin typeface="+mj-ea"/>
                <a:ea typeface="+mj-ea"/>
              </a:rPr>
              <a:t>◆ </a:t>
            </a:r>
            <a:r>
              <a:rPr lang="ja-JP" altLang="en-US" sz="1600" dirty="0">
                <a:latin typeface="+mj-ea"/>
                <a:ea typeface="+mj-ea"/>
              </a:rPr>
              <a:t>推奨方針は、一度決めたら終わりではありません。</a:t>
            </a:r>
            <a:r>
              <a:rPr lang="ja-JP" altLang="en-US" sz="1600" b="1" dirty="0">
                <a:solidFill>
                  <a:schemeClr val="tx2">
                    <a:lumMod val="60000"/>
                    <a:lumOff val="40000"/>
                  </a:schemeClr>
                </a:solidFill>
                <a:latin typeface="+mj-ea"/>
                <a:ea typeface="+mj-ea"/>
              </a:rPr>
              <a:t>見直すことも可能</a:t>
            </a:r>
            <a:r>
              <a:rPr lang="ja-JP" altLang="en-US" sz="1600" dirty="0">
                <a:latin typeface="+mj-ea"/>
                <a:ea typeface="+mj-ea"/>
              </a:rPr>
              <a:t>です。但し、会社方針ですから、役員会等の決裁を得ること、お客さまへの明示が必要です</a:t>
            </a:r>
            <a:r>
              <a:rPr lang="ja-JP" altLang="en-US" sz="1600" b="1" dirty="0">
                <a:latin typeface="+mj-ea"/>
                <a:ea typeface="+mj-ea"/>
              </a:rPr>
              <a:t>。</a:t>
            </a:r>
          </a:p>
        </p:txBody>
      </p:sp>
      <p:sp>
        <p:nvSpPr>
          <p:cNvPr id="4" name="Rectangle 133"/>
          <p:cNvSpPr txBox="1">
            <a:spLocks noChangeArrowheads="1"/>
          </p:cNvSpPr>
          <p:nvPr/>
        </p:nvSpPr>
        <p:spPr bwMode="auto">
          <a:xfrm>
            <a:off x="457200" y="533400"/>
            <a:ext cx="8229600" cy="514350"/>
          </a:xfrm>
          <a:prstGeom prst="rect">
            <a:avLst/>
          </a:prstGeom>
          <a:solidFill>
            <a:schemeClr val="accent2">
              <a:lumMod val="40000"/>
              <a:lumOff val="60000"/>
            </a:schemeClr>
          </a:solidFill>
          <a:ln w="12700">
            <a:solidFill>
              <a:schemeClr val="tx1"/>
            </a:solidFill>
            <a:miter lim="800000"/>
            <a:headEnd/>
            <a:tailEnd/>
          </a:ln>
          <a:effectLst>
            <a:outerShdw dist="107763" dir="2700000" algn="ctr" rotWithShape="0">
              <a:schemeClr val="tx1"/>
            </a:outerShdw>
          </a:effectLst>
        </p:spPr>
        <p:txBody>
          <a:bodyPr anchor="ctr">
            <a:norm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pPr fontAlgn="auto">
              <a:spcAft>
                <a:spcPts val="0"/>
              </a:spcAft>
              <a:defRPr/>
            </a:pPr>
            <a:r>
              <a:rPr lang="ja-JP" altLang="en-US" sz="2000" kern="0" dirty="0" smtClean="0">
                <a:solidFill>
                  <a:srgbClr val="002060"/>
                </a:solidFill>
                <a:latin typeface="+mj-ea"/>
              </a:rPr>
              <a:t>　</a:t>
            </a:r>
            <a:r>
              <a:rPr lang="ja-JP" altLang="en-US" sz="2000" b="1" kern="0" dirty="0" smtClean="0">
                <a:solidFill>
                  <a:srgbClr val="002060"/>
                </a:solidFill>
                <a:latin typeface="+mj-ea"/>
              </a:rPr>
              <a:t>２．</a:t>
            </a:r>
            <a:r>
              <a:rPr lang="ja-JP" altLang="en-US" sz="2000" b="1" kern="0" dirty="0" smtClean="0">
                <a:latin typeface="+mj-ea"/>
              </a:rPr>
              <a:t>推奨販売の方針決定時の留意点</a:t>
            </a:r>
            <a:endParaRPr lang="ja-JP" altLang="en-US" sz="2000" b="1" kern="0" dirty="0">
              <a:latin typeface="+mj-ea"/>
            </a:endParaRPr>
          </a:p>
        </p:txBody>
      </p:sp>
      <p:sp>
        <p:nvSpPr>
          <p:cNvPr id="7" name="テキスト ボックス 6"/>
          <p:cNvSpPr txBox="1"/>
          <p:nvPr/>
        </p:nvSpPr>
        <p:spPr>
          <a:xfrm>
            <a:off x="582076" y="3429000"/>
            <a:ext cx="8124908" cy="1569660"/>
          </a:xfrm>
          <a:prstGeom prst="rect">
            <a:avLst/>
          </a:prstGeom>
          <a:solidFill>
            <a:schemeClr val="accent1">
              <a:lumMod val="20000"/>
              <a:lumOff val="80000"/>
            </a:schemeClr>
          </a:solidFill>
          <a:ln w="19050">
            <a:solidFill>
              <a:schemeClr val="tx1"/>
            </a:solidFill>
            <a:prstDash val="sysDot"/>
          </a:ln>
          <a:scene3d>
            <a:camera prst="orthographicFront"/>
            <a:lightRig rig="threePt" dir="t"/>
          </a:scene3d>
          <a:sp3d>
            <a:bevelT w="152400" h="50800" prst="softRound"/>
          </a:sp3d>
        </p:spPr>
        <p:txBody>
          <a:bodyPr>
            <a:spAutoFit/>
          </a:bodyPr>
          <a:lstStyle/>
          <a:p>
            <a:pPr marL="266700" indent="-266700" fontAlgn="auto">
              <a:spcBef>
                <a:spcPts val="0"/>
              </a:spcBef>
              <a:spcAft>
                <a:spcPts val="0"/>
              </a:spcAft>
              <a:defRPr/>
            </a:pPr>
            <a:r>
              <a:rPr lang="ja-JP" altLang="en-US" sz="1600" b="1" dirty="0">
                <a:latin typeface="+mj-ea"/>
                <a:ea typeface="+mj-ea"/>
              </a:rPr>
              <a:t>◆ </a:t>
            </a:r>
            <a:r>
              <a:rPr lang="ja-JP" altLang="en-US" sz="1600" dirty="0">
                <a:latin typeface="+mj-ea"/>
                <a:ea typeface="+mj-ea"/>
              </a:rPr>
              <a:t>比較可能な商品の概要を明示する際には、「商品名・引受保険会社名」を一覧表示するだけでは不十分です。</a:t>
            </a:r>
            <a:r>
              <a:rPr lang="ja-JP" altLang="en-US" sz="1600" b="1" dirty="0">
                <a:solidFill>
                  <a:schemeClr val="tx2">
                    <a:lumMod val="60000"/>
                    <a:lumOff val="40000"/>
                  </a:schemeClr>
                </a:solidFill>
                <a:latin typeface="+mj-ea"/>
                <a:ea typeface="+mj-ea"/>
              </a:rPr>
              <a:t>所属保険会社のパンフレットの商品概要のページを示すなどにより、商品内容の全体像を理解できる程度の情報を明示</a:t>
            </a:r>
            <a:r>
              <a:rPr lang="ja-JP" altLang="en-US" sz="1600" dirty="0">
                <a:latin typeface="+mj-ea"/>
                <a:ea typeface="+mj-ea"/>
              </a:rPr>
              <a:t>する必要があります。従って、多くの商品を並べなければならないようだと、お客さまにとっても非常に分かりにくく、手続きを進めるために時間を要することも想定されます。従って、推奨方針の策定に際しては、</a:t>
            </a:r>
            <a:r>
              <a:rPr lang="ja-JP" altLang="en-US" sz="1600" b="1" dirty="0">
                <a:solidFill>
                  <a:schemeClr val="tx2">
                    <a:lumMod val="60000"/>
                    <a:lumOff val="40000"/>
                  </a:schemeClr>
                </a:solidFill>
                <a:latin typeface="+mj-ea"/>
                <a:ea typeface="+mj-ea"/>
              </a:rPr>
              <a:t>実務的に無理がないか、検討する必要</a:t>
            </a:r>
            <a:r>
              <a:rPr lang="ja-JP" altLang="en-US" sz="1600" dirty="0">
                <a:latin typeface="+mj-ea"/>
                <a:ea typeface="+mj-ea"/>
              </a:rPr>
              <a:t>があります。</a:t>
            </a:r>
          </a:p>
        </p:txBody>
      </p:sp>
      <p:sp>
        <p:nvSpPr>
          <p:cNvPr id="8" name="テキスト ボックス 7"/>
          <p:cNvSpPr txBox="1"/>
          <p:nvPr/>
        </p:nvSpPr>
        <p:spPr>
          <a:xfrm>
            <a:off x="551770" y="2204864"/>
            <a:ext cx="8176846" cy="1077218"/>
          </a:xfrm>
          <a:prstGeom prst="rect">
            <a:avLst/>
          </a:prstGeom>
          <a:solidFill>
            <a:schemeClr val="accent1">
              <a:lumMod val="20000"/>
              <a:lumOff val="80000"/>
            </a:schemeClr>
          </a:solidFill>
          <a:ln w="19050">
            <a:solidFill>
              <a:schemeClr val="tx1"/>
            </a:solidFill>
            <a:prstDash val="sysDot"/>
          </a:ln>
          <a:scene3d>
            <a:camera prst="orthographicFront"/>
            <a:lightRig rig="threePt" dir="t"/>
          </a:scene3d>
          <a:sp3d>
            <a:bevelT w="152400" h="50800" prst="softRound"/>
          </a:sp3d>
        </p:spPr>
        <p:txBody>
          <a:bodyPr>
            <a:spAutoFit/>
          </a:bodyPr>
          <a:lstStyle/>
          <a:p>
            <a:pPr marL="266700" indent="-266700" fontAlgn="auto">
              <a:spcBef>
                <a:spcPts val="0"/>
              </a:spcBef>
              <a:spcAft>
                <a:spcPts val="0"/>
              </a:spcAft>
              <a:defRPr/>
            </a:pPr>
            <a:r>
              <a:rPr lang="ja-JP" altLang="en-US" sz="1600" b="1" dirty="0">
                <a:latin typeface="+mj-ea"/>
                <a:ea typeface="+mj-ea"/>
              </a:rPr>
              <a:t>◆ </a:t>
            </a:r>
            <a:r>
              <a:rPr lang="ja-JP" altLang="en-US" sz="1600" dirty="0">
                <a:latin typeface="+mj-ea"/>
                <a:ea typeface="+mj-ea"/>
              </a:rPr>
              <a:t>お客さまが、</a:t>
            </a:r>
            <a:r>
              <a:rPr lang="ja-JP" altLang="en-US" sz="1600" b="1" dirty="0">
                <a:solidFill>
                  <a:schemeClr val="tx2">
                    <a:lumMod val="60000"/>
                    <a:lumOff val="40000"/>
                  </a:schemeClr>
                </a:solidFill>
                <a:latin typeface="+mj-ea"/>
                <a:ea typeface="+mj-ea"/>
              </a:rPr>
              <a:t>特定の保険会社・特定の商品を指定される</a:t>
            </a:r>
            <a:r>
              <a:rPr lang="ja-JP" altLang="en-US" sz="1600" dirty="0">
                <a:latin typeface="+mj-ea"/>
                <a:ea typeface="+mj-ea"/>
              </a:rPr>
              <a:t>など、推奨販売を希望しない場合や、更新（更改）契約で既契約の更新（同一保険会社）を希望される場合は、推奨販売に関する説明が求められるわけではありません。</a:t>
            </a:r>
            <a:endParaRPr lang="en-US" altLang="ja-JP" sz="1600" dirty="0">
              <a:latin typeface="+mj-ea"/>
              <a:ea typeface="+mj-ea"/>
            </a:endParaRPr>
          </a:p>
          <a:p>
            <a:pPr marL="266700" indent="-266700" fontAlgn="auto">
              <a:spcBef>
                <a:spcPts val="0"/>
              </a:spcBef>
              <a:spcAft>
                <a:spcPts val="0"/>
              </a:spcAft>
              <a:defRPr/>
            </a:pPr>
            <a:r>
              <a:rPr lang="ja-JP" altLang="en-US" sz="1600" dirty="0">
                <a:latin typeface="+mj-ea"/>
                <a:ea typeface="+mj-ea"/>
              </a:rPr>
              <a:t>　 但し、その場合でも意向把握義務に基づく対応は必要です。</a:t>
            </a:r>
          </a:p>
        </p:txBody>
      </p:sp>
      <p:sp>
        <p:nvSpPr>
          <p:cNvPr id="9" name="正方形/長方形 8"/>
          <p:cNvSpPr/>
          <p:nvPr/>
        </p:nvSpPr>
        <p:spPr>
          <a:xfrm>
            <a:off x="530225" y="1265238"/>
            <a:ext cx="8177213" cy="7953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推奨販売の方針を定めるにあたっては、以下の点に留意する必要があります。</a:t>
            </a:r>
            <a:endParaRPr lang="en-US" altLang="ja-JP" sz="1400" b="1" dirty="0">
              <a:solidFill>
                <a:schemeClr val="tx1"/>
              </a:solidFill>
              <a:latin typeface="HGｺﾞｼｯｸM" panose="020B0609000000000000" pitchFamily="49" charset="-128"/>
              <a:ea typeface="HGｺﾞｼｯｸM" panose="020B0609000000000000" pitchFamily="49" charset="-128"/>
            </a:endParaRPr>
          </a:p>
          <a:p>
            <a:pPr marL="285750" indent="-285750" fontAlgn="auto">
              <a:spcBef>
                <a:spcPts val="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また、「会社（代理店）として定める」ということ、ならびに、定めた方針とは異なるお客さまの要望に対する対応方針を予め定めておくことが必要です。</a:t>
            </a:r>
          </a:p>
        </p:txBody>
      </p:sp>
      <p:sp>
        <p:nvSpPr>
          <p:cNvPr id="10" name="テキスト ボックス 9"/>
          <p:cNvSpPr txBox="1"/>
          <p:nvPr/>
        </p:nvSpPr>
        <p:spPr>
          <a:xfrm>
            <a:off x="583541" y="5877272"/>
            <a:ext cx="8176846" cy="584775"/>
          </a:xfrm>
          <a:prstGeom prst="rect">
            <a:avLst/>
          </a:prstGeom>
          <a:solidFill>
            <a:schemeClr val="accent1">
              <a:lumMod val="20000"/>
              <a:lumOff val="80000"/>
            </a:schemeClr>
          </a:solidFill>
          <a:ln w="19050">
            <a:solidFill>
              <a:schemeClr val="tx1"/>
            </a:solidFill>
            <a:prstDash val="sysDot"/>
          </a:ln>
          <a:scene3d>
            <a:camera prst="orthographicFront"/>
            <a:lightRig rig="threePt" dir="t"/>
          </a:scene3d>
          <a:sp3d>
            <a:bevelT w="152400" h="50800" prst="softRound"/>
          </a:sp3d>
        </p:spPr>
        <p:txBody>
          <a:bodyPr>
            <a:spAutoFit/>
          </a:bodyPr>
          <a:lstStyle/>
          <a:p>
            <a:pPr marL="266700" indent="-266700" fontAlgn="auto">
              <a:spcBef>
                <a:spcPts val="0"/>
              </a:spcBef>
              <a:spcAft>
                <a:spcPts val="0"/>
              </a:spcAft>
              <a:defRPr/>
            </a:pPr>
            <a:r>
              <a:rPr lang="ja-JP" altLang="en-US" sz="1600" b="1" dirty="0">
                <a:latin typeface="+mj-ea"/>
                <a:ea typeface="+mj-ea"/>
              </a:rPr>
              <a:t>◆ </a:t>
            </a:r>
            <a:r>
              <a:rPr lang="ja-JP" altLang="en-US" sz="1600" b="1" dirty="0">
                <a:solidFill>
                  <a:schemeClr val="tx2">
                    <a:lumMod val="60000"/>
                    <a:lumOff val="40000"/>
                  </a:schemeClr>
                </a:solidFill>
                <a:latin typeface="+mj-ea"/>
                <a:ea typeface="+mj-ea"/>
              </a:rPr>
              <a:t>更新（更改）契約の際の保険会社選定方針</a:t>
            </a:r>
            <a:r>
              <a:rPr lang="ja-JP" altLang="en-US" sz="1600" dirty="0">
                <a:latin typeface="+mj-ea"/>
                <a:ea typeface="+mj-ea"/>
              </a:rPr>
              <a:t>に関しても、予め、会社として定め、お客さまに示すことが必要です。</a:t>
            </a:r>
          </a:p>
        </p:txBody>
      </p:sp>
      <p:sp>
        <p:nvSpPr>
          <p:cNvPr id="15375" name="テキスト ボックス 2"/>
          <p:cNvSpPr txBox="1">
            <a:spLocks noChangeArrowheads="1"/>
          </p:cNvSpPr>
          <p:nvPr/>
        </p:nvSpPr>
        <p:spPr bwMode="auto">
          <a:xfrm>
            <a:off x="7475538" y="0"/>
            <a:ext cx="1168400" cy="400050"/>
          </a:xfrm>
          <a:prstGeom prst="rect">
            <a:avLst/>
          </a:prstGeom>
          <a:noFill/>
          <a:ln w="9525">
            <a:noFill/>
            <a:miter lim="800000"/>
            <a:headEnd/>
            <a:tailEnd/>
          </a:ln>
        </p:spPr>
        <p:txBody>
          <a:bodyPr>
            <a:spAutoFit/>
          </a:bodyPr>
          <a:lstStyle/>
          <a:p>
            <a:pPr algn="ctr"/>
            <a:r>
              <a:rPr lang="ja-JP" altLang="en-US" sz="2000" b="1">
                <a:solidFill>
                  <a:schemeClr val="bg1"/>
                </a:solidFill>
              </a:rPr>
              <a:t>２</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3"/>
          <p:cNvSpPr txBox="1">
            <a:spLocks noGrp="1" noChangeArrowheads="1"/>
          </p:cNvSpPr>
          <p:nvPr>
            <p:ph type="title"/>
          </p:nvPr>
        </p:nvSpPr>
        <p:spPr bwMode="auto">
          <a:xfrm>
            <a:off x="457200" y="533400"/>
            <a:ext cx="8229600" cy="514350"/>
          </a:xfrm>
          <a:solidFill>
            <a:schemeClr val="accent2">
              <a:lumMod val="40000"/>
              <a:lumOff val="60000"/>
            </a:schemeClr>
          </a:solidFill>
          <a:ln w="12700">
            <a:solidFill>
              <a:schemeClr val="tx1"/>
            </a:solidFill>
            <a:miter lim="800000"/>
            <a:headEnd/>
            <a:tailEnd/>
          </a:ln>
          <a:effectLst>
            <a:outerShdw dist="107763" dir="2700000" algn="ctr" rotWithShape="0">
              <a:schemeClr val="tx1"/>
            </a:outerShdw>
          </a:effectLst>
        </p:spPr>
        <p:txBody>
          <a:bodyPr/>
          <a:lstStyle/>
          <a:p>
            <a:pPr fontAlgn="auto">
              <a:spcAft>
                <a:spcPts val="0"/>
              </a:spcAft>
              <a:defRPr/>
            </a:pPr>
            <a:r>
              <a:rPr lang="ja-JP" altLang="en-US" sz="2000" kern="0" dirty="0">
                <a:solidFill>
                  <a:srgbClr val="002060"/>
                </a:solidFill>
                <a:latin typeface="+mj-ea"/>
              </a:rPr>
              <a:t>　</a:t>
            </a:r>
            <a:r>
              <a:rPr lang="ja-JP" altLang="en-US" sz="1800" b="1" kern="0" dirty="0" smtClean="0">
                <a:solidFill>
                  <a:srgbClr val="002060"/>
                </a:solidFill>
                <a:latin typeface="+mj-ea"/>
              </a:rPr>
              <a:t>３．</a:t>
            </a:r>
            <a:r>
              <a:rPr lang="ja-JP" altLang="en-US" sz="1800" b="1" kern="0" dirty="0" smtClean="0">
                <a:latin typeface="+mj-ea"/>
              </a:rPr>
              <a:t>代理店独自の推奨理由・基準の例</a:t>
            </a:r>
            <a:endParaRPr lang="ja-JP" altLang="en-US" sz="1800" b="1" kern="0" dirty="0">
              <a:latin typeface="+mj-ea"/>
            </a:endParaRPr>
          </a:p>
        </p:txBody>
      </p:sp>
      <p:sp>
        <p:nvSpPr>
          <p:cNvPr id="5" name="1 つの角を切り取った四角形 4"/>
          <p:cNvSpPr/>
          <p:nvPr/>
        </p:nvSpPr>
        <p:spPr>
          <a:xfrm>
            <a:off x="499879" y="3356993"/>
            <a:ext cx="8144436" cy="432048"/>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事務処理が最も円滑</a:t>
            </a:r>
            <a:r>
              <a:rPr lang="en-US" altLang="ja-JP" sz="1600" b="1" dirty="0">
                <a:solidFill>
                  <a:schemeClr val="tx1"/>
                </a:solidFill>
                <a:latin typeface="+mj-ea"/>
                <a:ea typeface="+mj-ea"/>
              </a:rPr>
              <a:t>(or</a:t>
            </a:r>
            <a:r>
              <a:rPr lang="ja-JP" altLang="en-US" sz="1600" b="1" dirty="0">
                <a:solidFill>
                  <a:srgbClr val="FF0000"/>
                </a:solidFill>
                <a:latin typeface="+mj-ea"/>
                <a:ea typeface="+mj-ea"/>
              </a:rPr>
              <a:t>事故時の対応がスムーズ</a:t>
            </a:r>
            <a:r>
              <a:rPr lang="ja-JP" altLang="en-US" sz="1600" b="1" dirty="0">
                <a:solidFill>
                  <a:schemeClr val="tx1"/>
                </a:solidFill>
                <a:latin typeface="+mj-ea"/>
                <a:ea typeface="+mj-ea"/>
              </a:rPr>
              <a:t>）に進むＣ損保を推奨・</a:t>
            </a:r>
          </a:p>
        </p:txBody>
      </p:sp>
      <p:sp>
        <p:nvSpPr>
          <p:cNvPr id="6" name="1 つの角を切り取った四角形 5"/>
          <p:cNvSpPr/>
          <p:nvPr/>
        </p:nvSpPr>
        <p:spPr>
          <a:xfrm>
            <a:off x="507070" y="2322113"/>
            <a:ext cx="8176845" cy="458815"/>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長年に亘る取引関係</a:t>
            </a:r>
            <a:r>
              <a:rPr lang="ja-JP" altLang="en-US" sz="1600" b="1" dirty="0">
                <a:solidFill>
                  <a:schemeClr val="tx1"/>
                </a:solidFill>
                <a:latin typeface="+mj-ea"/>
                <a:ea typeface="+mj-ea"/>
              </a:rPr>
              <a:t>があり、信頼関係ができているＡ損保を推奨・・・</a:t>
            </a:r>
          </a:p>
        </p:txBody>
      </p:sp>
      <p:sp>
        <p:nvSpPr>
          <p:cNvPr id="7" name="1 つの角を切り取った四角形 6"/>
          <p:cNvSpPr/>
          <p:nvPr/>
        </p:nvSpPr>
        <p:spPr>
          <a:xfrm>
            <a:off x="530138" y="5661248"/>
            <a:ext cx="6866783" cy="698277"/>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募集人毎</a:t>
            </a:r>
            <a:r>
              <a:rPr lang="ja-JP" altLang="en-US" sz="1600" b="1" dirty="0">
                <a:solidFill>
                  <a:schemeClr val="tx1"/>
                </a:solidFill>
                <a:latin typeface="+mj-ea"/>
                <a:ea typeface="+mj-ea"/>
              </a:rPr>
              <a:t>に習熟している保険会社を推奨・・・</a:t>
            </a:r>
            <a:endParaRPr lang="en-US" altLang="ja-JP" sz="1600" b="1" dirty="0">
              <a:solidFill>
                <a:schemeClr val="tx1"/>
              </a:solidFill>
              <a:latin typeface="+mj-ea"/>
              <a:ea typeface="+mj-ea"/>
            </a:endParaRPr>
          </a:p>
          <a:p>
            <a:pPr fontAlgn="auto">
              <a:spcBef>
                <a:spcPts val="0"/>
              </a:spcBef>
              <a:spcAft>
                <a:spcPts val="0"/>
              </a:spcAft>
              <a:defRPr/>
            </a:pPr>
            <a:r>
              <a:rPr lang="ja-JP" altLang="en-US" sz="1600" b="1" dirty="0">
                <a:solidFill>
                  <a:schemeClr val="tx1"/>
                </a:solidFill>
                <a:latin typeface="+mj-ea"/>
                <a:ea typeface="+mj-ea"/>
              </a:rPr>
              <a:t>　　⇒ 事前に決めておき、お客さまには募集人一覧表などで明示　</a:t>
            </a:r>
          </a:p>
        </p:txBody>
      </p:sp>
      <p:sp>
        <p:nvSpPr>
          <p:cNvPr id="8" name="1 つの角を切り取った四角形 7"/>
          <p:cNvSpPr/>
          <p:nvPr/>
        </p:nvSpPr>
        <p:spPr>
          <a:xfrm>
            <a:off x="499879" y="2852936"/>
            <a:ext cx="8176837" cy="394611"/>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取引ウエイトが最も高い</a:t>
            </a:r>
            <a:r>
              <a:rPr lang="ja-JP" altLang="en-US" sz="1600" b="1" dirty="0">
                <a:solidFill>
                  <a:schemeClr val="tx1"/>
                </a:solidFill>
                <a:latin typeface="+mj-ea"/>
                <a:ea typeface="+mj-ea"/>
              </a:rPr>
              <a:t>Ｂ損保を推奨・・・</a:t>
            </a:r>
          </a:p>
        </p:txBody>
      </p:sp>
      <p:sp>
        <p:nvSpPr>
          <p:cNvPr id="9" name="1 つの角を切り取った四角形 8"/>
          <p:cNvSpPr/>
          <p:nvPr/>
        </p:nvSpPr>
        <p:spPr>
          <a:xfrm>
            <a:off x="527548" y="4477309"/>
            <a:ext cx="6866783" cy="523875"/>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商品分野ごと</a:t>
            </a:r>
            <a:r>
              <a:rPr lang="ja-JP" altLang="en-US" sz="1600" b="1" dirty="0">
                <a:solidFill>
                  <a:schemeClr val="tx1"/>
                </a:solidFill>
                <a:latin typeface="+mj-ea"/>
                <a:ea typeface="+mj-ea"/>
              </a:rPr>
              <a:t>におすすめする保険会社を選定・・・</a:t>
            </a:r>
          </a:p>
        </p:txBody>
      </p:sp>
      <p:sp>
        <p:nvSpPr>
          <p:cNvPr id="16401" name="テキスト ボックス 2"/>
          <p:cNvSpPr txBox="1">
            <a:spLocks noChangeArrowheads="1"/>
          </p:cNvSpPr>
          <p:nvPr/>
        </p:nvSpPr>
        <p:spPr bwMode="auto">
          <a:xfrm>
            <a:off x="7475538" y="0"/>
            <a:ext cx="1168400" cy="400050"/>
          </a:xfrm>
          <a:prstGeom prst="rect">
            <a:avLst/>
          </a:prstGeom>
          <a:noFill/>
          <a:ln w="9525">
            <a:noFill/>
            <a:miter lim="800000"/>
            <a:headEnd/>
            <a:tailEnd/>
          </a:ln>
        </p:spPr>
        <p:txBody>
          <a:bodyPr>
            <a:spAutoFit/>
          </a:bodyPr>
          <a:lstStyle/>
          <a:p>
            <a:pPr algn="ctr"/>
            <a:r>
              <a:rPr lang="ja-JP" altLang="en-US" sz="2000" b="1">
                <a:solidFill>
                  <a:schemeClr val="bg1"/>
                </a:solidFill>
              </a:rPr>
              <a:t>３</a:t>
            </a:r>
          </a:p>
        </p:txBody>
      </p:sp>
      <p:sp>
        <p:nvSpPr>
          <p:cNvPr id="11" name="1 つの角を切り取った四角形 10"/>
          <p:cNvSpPr/>
          <p:nvPr/>
        </p:nvSpPr>
        <p:spPr>
          <a:xfrm>
            <a:off x="507070" y="3861048"/>
            <a:ext cx="8176846" cy="523875"/>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販売手数料が最も高い</a:t>
            </a:r>
            <a:r>
              <a:rPr lang="ja-JP" altLang="en-US" sz="1600" b="1" dirty="0">
                <a:solidFill>
                  <a:schemeClr val="tx1"/>
                </a:solidFill>
                <a:latin typeface="+mj-ea"/>
                <a:ea typeface="+mj-ea"/>
              </a:rPr>
              <a:t>Ｄ損保を推奨・・・</a:t>
            </a:r>
          </a:p>
        </p:txBody>
      </p:sp>
      <p:sp>
        <p:nvSpPr>
          <p:cNvPr id="12" name="1 つの角を切り取った四角形 11"/>
          <p:cNvSpPr/>
          <p:nvPr/>
        </p:nvSpPr>
        <p:spPr>
          <a:xfrm>
            <a:off x="530138" y="5080929"/>
            <a:ext cx="6866783" cy="506693"/>
          </a:xfrm>
          <a:prstGeom prst="snip1Rect">
            <a:avLst/>
          </a:prstGeom>
          <a:solidFill>
            <a:schemeClr val="accent5">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tx1"/>
                </a:solidFill>
                <a:latin typeface="+mj-ea"/>
                <a:ea typeface="+mj-ea"/>
              </a:rPr>
              <a:t>〇　当社は、</a:t>
            </a:r>
            <a:r>
              <a:rPr lang="ja-JP" altLang="en-US" sz="1600" b="1" dirty="0">
                <a:solidFill>
                  <a:srgbClr val="FF0000"/>
                </a:solidFill>
                <a:latin typeface="+mj-ea"/>
                <a:ea typeface="+mj-ea"/>
              </a:rPr>
              <a:t>営業所ごと</a:t>
            </a:r>
            <a:r>
              <a:rPr lang="ja-JP" altLang="en-US" sz="1600" b="1" dirty="0">
                <a:solidFill>
                  <a:schemeClr val="tx1"/>
                </a:solidFill>
                <a:latin typeface="+mj-ea"/>
                <a:ea typeface="+mj-ea"/>
              </a:rPr>
              <a:t>におすすめする保険会社を選定・・・</a:t>
            </a:r>
          </a:p>
        </p:txBody>
      </p:sp>
      <p:pic>
        <p:nvPicPr>
          <p:cNvPr id="16408" name="Picture 9" descr="E:\02_データ\ILM01\A_SCENE\C_DESKWORK\02_DENWAOUTAI\ILM01_AC02004.JPG"/>
          <p:cNvPicPr>
            <a:picLocks noChangeAspect="1" noChangeArrowheads="1"/>
          </p:cNvPicPr>
          <p:nvPr/>
        </p:nvPicPr>
        <p:blipFill>
          <a:blip r:embed="rId2"/>
          <a:srcRect/>
          <a:stretch>
            <a:fillRect/>
          </a:stretch>
        </p:blipFill>
        <p:spPr bwMode="auto">
          <a:xfrm>
            <a:off x="7516813" y="4791075"/>
            <a:ext cx="1187450" cy="1568450"/>
          </a:xfrm>
          <a:prstGeom prst="rect">
            <a:avLst/>
          </a:prstGeom>
          <a:noFill/>
          <a:ln w="9525">
            <a:noFill/>
            <a:miter lim="800000"/>
            <a:headEnd/>
            <a:tailEnd/>
          </a:ln>
        </p:spPr>
      </p:pic>
      <p:sp>
        <p:nvSpPr>
          <p:cNvPr id="13" name="正方形/長方形 12"/>
          <p:cNvSpPr/>
          <p:nvPr/>
        </p:nvSpPr>
        <p:spPr>
          <a:xfrm>
            <a:off x="530225" y="1265238"/>
            <a:ext cx="8177213" cy="939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fontAlgn="auto">
              <a:spcBef>
                <a:spcPts val="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自店独自の推奨理由に基づき、保険会社（商品）を絞り込む場合は、客観的基準である必要はありませんが、お客さまにもご理解いただける合理的な理由に基づく必要があります。</a:t>
            </a:r>
            <a:endParaRPr lang="en-US" altLang="ja-JP" sz="1400" b="1" dirty="0">
              <a:solidFill>
                <a:schemeClr val="tx1"/>
              </a:solidFill>
              <a:latin typeface="HGｺﾞｼｯｸM" panose="020B0609000000000000" pitchFamily="49" charset="-128"/>
              <a:ea typeface="HGｺﾞｼｯｸM" panose="020B0609000000000000" pitchFamily="49" charset="-128"/>
            </a:endParaRPr>
          </a:p>
          <a:p>
            <a:pPr marL="285750" indent="-285750" fontAlgn="auto">
              <a:spcBef>
                <a:spcPts val="0"/>
              </a:spcBef>
              <a:spcAft>
                <a:spcPts val="0"/>
              </a:spcAft>
              <a:buFont typeface="Wingdings" panose="05000000000000000000" pitchFamily="2" charset="2"/>
              <a:buChar char="Ø"/>
              <a:defRPr/>
            </a:pPr>
            <a:r>
              <a:rPr lang="ja-JP" altLang="en-US" sz="1400" b="1" dirty="0">
                <a:solidFill>
                  <a:schemeClr val="tx1"/>
                </a:solidFill>
                <a:latin typeface="HGｺﾞｼｯｸM" panose="020B0609000000000000" pitchFamily="49" charset="-128"/>
                <a:ea typeface="HGｺﾞｼｯｸM" panose="020B0609000000000000" pitchFamily="49" charset="-128"/>
              </a:rPr>
              <a:t>また、推奨商品は「会社（代理店）として定める」ことが必要ですから、「募集人に委ねている」という方針は認められません。</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
  <TotalTime>80</TotalTime>
  <Words>613</Words>
  <Application>Microsoft Office PowerPoint</Application>
  <PresentationFormat>画面に合わせる (4:3)</PresentationFormat>
  <Paragraphs>38</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HGｺﾞｼｯｸM</vt:lpstr>
      <vt:lpstr>HG明朝B</vt:lpstr>
      <vt:lpstr>ＭＳ Ｐゴシック</vt:lpstr>
      <vt:lpstr>Arial</vt:lpstr>
      <vt:lpstr>Calibri</vt:lpstr>
      <vt:lpstr>Cambria</vt:lpstr>
      <vt:lpstr>Wingdings</vt:lpstr>
      <vt:lpstr>クラリティ</vt:lpstr>
      <vt:lpstr>乗合代理店の体制整備 ～比較推奨販売の方針の定め方～</vt:lpstr>
      <vt:lpstr>　１．乗合代理店における推奨販売のパターン</vt:lpstr>
      <vt:lpstr>PowerPoint プレゼンテーション</vt:lpstr>
      <vt:lpstr>　３．代理店独自の推奨理由・基準の例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乗合代理店の体制整備 ～比較推奨販売の方針の定め方～</dc:title>
  <dc:creator>FJ-USER</dc:creator>
  <cp:lastModifiedBy>吹原 成治</cp:lastModifiedBy>
  <cp:revision>11</cp:revision>
  <dcterms:created xsi:type="dcterms:W3CDTF">2016-04-14T00:21:00Z</dcterms:created>
  <dcterms:modified xsi:type="dcterms:W3CDTF">2020-04-29T07:12:08Z</dcterms:modified>
</cp:coreProperties>
</file>